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533" r:id="rId2"/>
    <p:sldId id="566" r:id="rId3"/>
    <p:sldId id="567" r:id="rId4"/>
    <p:sldId id="568" r:id="rId5"/>
    <p:sldId id="569" r:id="rId6"/>
    <p:sldId id="570" r:id="rId7"/>
    <p:sldId id="540" r:id="rId8"/>
    <p:sldId id="571" r:id="rId9"/>
    <p:sldId id="572" r:id="rId10"/>
    <p:sldId id="573" r:id="rId11"/>
    <p:sldId id="574" r:id="rId12"/>
    <p:sldId id="575" r:id="rId13"/>
    <p:sldId id="576" r:id="rId14"/>
    <p:sldId id="577" r:id="rId15"/>
    <p:sldId id="578" r:id="rId16"/>
    <p:sldId id="579" r:id="rId17"/>
    <p:sldId id="580" r:id="rId18"/>
    <p:sldId id="594" r:id="rId19"/>
    <p:sldId id="581" r:id="rId20"/>
    <p:sldId id="582" r:id="rId21"/>
    <p:sldId id="583" r:id="rId22"/>
    <p:sldId id="584" r:id="rId23"/>
    <p:sldId id="585" r:id="rId24"/>
    <p:sldId id="586" r:id="rId25"/>
    <p:sldId id="587" r:id="rId26"/>
    <p:sldId id="588" r:id="rId27"/>
    <p:sldId id="592" r:id="rId28"/>
    <p:sldId id="590" r:id="rId29"/>
    <p:sldId id="591" r:id="rId30"/>
    <p:sldId id="593" r:id="rId31"/>
    <p:sldId id="595" r:id="rId32"/>
    <p:sldId id="596" r:id="rId33"/>
    <p:sldId id="597" r:id="rId34"/>
    <p:sldId id="598" r:id="rId35"/>
    <p:sldId id="599" r:id="rId36"/>
    <p:sldId id="600" r:id="rId37"/>
    <p:sldId id="601" r:id="rId38"/>
    <p:sldId id="602" r:id="rId39"/>
    <p:sldId id="603" r:id="rId40"/>
    <p:sldId id="604" r:id="rId41"/>
    <p:sldId id="605" r:id="rId42"/>
    <p:sldId id="607" r:id="rId43"/>
    <p:sldId id="608" r:id="rId44"/>
    <p:sldId id="609" r:id="rId45"/>
    <p:sldId id="606" r:id="rId46"/>
  </p:sldIdLst>
  <p:sldSz cx="12192000" cy="6858000"/>
  <p:notesSz cx="6858000" cy="9144000"/>
  <p:defaultTextStyle>
    <a:defPPr>
      <a:defRPr lang="x-non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Arial" charset="0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595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>
          <p15:clr>
            <a:srgbClr val="A4A3A4"/>
          </p15:clr>
        </p15:guide>
        <p15:guide id="4" pos="7061">
          <p15:clr>
            <a:srgbClr val="A4A3A4"/>
          </p15:clr>
        </p15:guide>
        <p15:guide id="5" orient="horz" pos="278">
          <p15:clr>
            <a:srgbClr val="A4A3A4"/>
          </p15:clr>
        </p15:guide>
        <p15:guide id="6" orient="horz" pos="799">
          <p15:clr>
            <a:srgbClr val="A4A3A4"/>
          </p15:clr>
        </p15:guide>
        <p15:guide id="7" pos="443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91"/>
    <a:srgbClr val="159CDB"/>
    <a:srgbClr val="F4B137"/>
    <a:srgbClr val="61B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93905"/>
  </p:normalViewPr>
  <p:slideViewPr>
    <p:cSldViewPr snapToGrid="0" showGuides="1">
      <p:cViewPr varScale="1">
        <p:scale>
          <a:sx n="81" d="100"/>
          <a:sy n="81" d="100"/>
        </p:scale>
        <p:origin x="677" y="62"/>
      </p:cViewPr>
      <p:guideLst>
        <p:guide orient="horz" pos="595"/>
        <p:guide pos="3840"/>
        <p:guide pos="438"/>
        <p:guide pos="7061"/>
        <p:guide orient="horz" pos="278"/>
        <p:guide orient="horz" pos="799"/>
        <p:guide pos="44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endParaRPr lang="en-US" altLang="x-none"/>
          </a:p>
        </p:txBody>
      </p:sp>
      <p:sp>
        <p:nvSpPr>
          <p:cNvPr id="118787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884614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fld id="{EE1708C0-5056-A746-AA7F-2212C122A00E}" type="datetimeFigureOut">
              <a:rPr lang="en-US" altLang="x-none"/>
              <a:pPr/>
              <a:t>8/31/2021</a:t>
            </a:fld>
            <a:endParaRPr lang="en-US" altLang="x-none"/>
          </a:p>
        </p:txBody>
      </p:sp>
      <p:sp>
        <p:nvSpPr>
          <p:cNvPr id="118788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685214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endParaRPr lang="en-US" altLang="x-none"/>
          </a:p>
        </p:txBody>
      </p:sp>
      <p:sp>
        <p:nvSpPr>
          <p:cNvPr id="118789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884614" y="8685214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/>
            </a:lvl1pPr>
          </a:lstStyle>
          <a:p>
            <a:fld id="{D919CAB6-AE1D-BE4F-AF3C-516EBD47C7E8}" type="slidenum">
              <a:rPr lang="en-US" altLang="x-none"/>
              <a:pPr/>
              <a:t>‹Nº›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227457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Google Shape;3;n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endParaRPr lang="x-none" altLang="x-none"/>
          </a:p>
        </p:txBody>
      </p:sp>
      <p:sp>
        <p:nvSpPr>
          <p:cNvPr id="117763" name="Google Shape;4;n"/>
          <p:cNvSpPr txBox="1">
            <a:spLocks noGrp="1"/>
          </p:cNvSpPr>
          <p:nvPr>
            <p:ph type="dt" idx="10"/>
          </p:nvPr>
        </p:nvSpPr>
        <p:spPr bwMode="auto">
          <a:xfrm>
            <a:off x="3884614" y="0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endParaRPr lang="x-none" altLang="x-none"/>
          </a:p>
        </p:txBody>
      </p:sp>
      <p:sp>
        <p:nvSpPr>
          <p:cNvPr id="117764" name="Google Shape;5;n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685800" y="1143000"/>
            <a:ext cx="5486400" cy="30861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7765" name="Google Shape;6;n"/>
          <p:cNvSpPr txBox="1">
            <a:spLocks noGrp="1"/>
          </p:cNvSpPr>
          <p:nvPr>
            <p:ph type="body" idx="1"/>
          </p:nvPr>
        </p:nvSpPr>
        <p:spPr bwMode="auto">
          <a:xfrm>
            <a:off x="685801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>
              <a:sym typeface="Arial" charset="0"/>
            </a:endParaRPr>
          </a:p>
        </p:txBody>
      </p:sp>
      <p:sp>
        <p:nvSpPr>
          <p:cNvPr id="117766" name="Google Shape;7;n"/>
          <p:cNvSpPr txBox="1">
            <a:spLocks noGrp="1"/>
          </p:cNvSpPr>
          <p:nvPr>
            <p:ph type="ftr" idx="11"/>
          </p:nvPr>
        </p:nvSpPr>
        <p:spPr bwMode="auto">
          <a:xfrm>
            <a:off x="0" y="8685214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charset="0"/>
              <a:buNone/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endParaRPr lang="x-none" altLang="x-none"/>
          </a:p>
        </p:txBody>
      </p:sp>
      <p:sp>
        <p:nvSpPr>
          <p:cNvPr id="117767" name="Google Shape;8;n"/>
          <p:cNvSpPr txBox="1">
            <a:spLocks noGrp="1"/>
          </p:cNvSpPr>
          <p:nvPr>
            <p:ph type="sldNum" idx="12"/>
          </p:nvPr>
        </p:nvSpPr>
        <p:spPr bwMode="auto">
          <a:xfrm>
            <a:off x="3884614" y="8685214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25" tIns="45700" rIns="91425" bIns="457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latin typeface="Calibri" charset="0"/>
                <a:ea typeface="Calibri" charset="0"/>
                <a:cs typeface="Calibri" charset="0"/>
                <a:sym typeface="Calibri" charset="0"/>
              </a:defRPr>
            </a:lvl1pPr>
          </a:lstStyle>
          <a:p>
            <a:fld id="{9768C6FF-6FCA-DF4F-8E7E-0AF2AF37B0CB}" type="slidenum">
              <a:rPr lang="en-US" altLang="x-none"/>
              <a:pPr/>
              <a:t>‹Nº›</a:t>
            </a:fld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9707295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1pPr>
    <a:lvl2pPr marL="914400" lvl="1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2pPr>
    <a:lvl3pPr marL="1371600" lvl="2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3pPr>
    <a:lvl4pPr marL="1828800" lvl="3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4pPr>
    <a:lvl5pPr marL="2286000" lvl="4" indent="-22860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/>
        <a:ea typeface="Arial"/>
        <a:cs typeface="Arial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Google Shape;842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22882" name="Google Shape;843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06271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Google Shape;1634;p61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329730" name="Google Shape;1635;p6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29" name="Google Shape;1634;p61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329730" name="Google Shape;1635;p61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Google Shape;1677;p63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333826" name="Google Shape;1678;p6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Google Shape;588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444418" name="Google Shape;589;p25:notes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Google Shape;4341;p47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8658" name="Google Shape;4342;p47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Google Shape;4341;p47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8658" name="Google Shape;4342;p47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Google Shape;4341;p47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8658" name="Google Shape;4342;p47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Google Shape;4341;p47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8658" name="Google Shape;4342;p47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Google Shape;864;p3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70338" name="Google Shape;865;p3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Google Shape;3737;p25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57698" name="Google Shape;3738;p25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Google Shape;1804;p68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344066" name="Google Shape;1805;p6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5" name="Google Shape;883;p33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72386" name="Google Shape;884;p3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Google Shape;643;p22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49858" name="Google Shape;644;p2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Google Shape;2938;p100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409602" name="Google Shape;2939;p10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Google Shape;2938;p100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409602" name="Google Shape;2939;p10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Google Shape;2938;p100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409602" name="Google Shape;2939;p10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Google Shape;2938;p100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409602" name="Google Shape;2939;p10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Google Shape;842;p1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20834" name="Google Shape;843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162580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3" name="Google Shape;909;p34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74434" name="Google Shape;910;p3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Google Shape;3381;p12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37218" name="Google Shape;3382;p1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Google Shape;1920;p74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356354" name="Google Shape;1921;p7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4763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Google Shape;1920;p74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356354" name="Google Shape;1921;p7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47633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3" name="Google Shape;1920;p74:notes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ln/>
        </p:spPr>
        <p:txBody>
          <a:bodyPr/>
          <a:lstStyle/>
          <a:p>
            <a:pPr marL="0" indent="0" eaLnBrk="1" hangingPunct="1">
              <a:buSzPts val="1400"/>
            </a:pPr>
            <a:endParaRPr lang="x-none" altLang="x-none" sz="1200"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356354" name="Google Shape;1921;p7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647633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8;p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68;p2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  <p:sp>
        <p:nvSpPr>
          <p:cNvPr id="769" name="Google Shape;769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7200" b="1" i="0" u="none" strike="noStrike" cap="none">
                <a:solidFill>
                  <a:schemeClr val="accent1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0" name="Google Shape;770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10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Montserrat Black"/>
              <a:buNone/>
              <a:defRPr sz="7200" b="1" i="0" u="none" strike="noStrike" cap="none">
                <a:solidFill>
                  <a:schemeClr val="accent1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0" name="Google Shape;790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9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"/>
          <p:cNvSpPr txBox="1">
            <a:spLocks noGrp="1"/>
          </p:cNvSpPr>
          <p:nvPr>
            <p:ph type="title"/>
          </p:nvPr>
        </p:nvSpPr>
        <p:spPr>
          <a:xfrm>
            <a:off x="622762" y="880725"/>
            <a:ext cx="8374982" cy="587857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Black"/>
              <a:buNone/>
              <a:defRPr sz="3600" b="1" i="0" u="none" strike="noStrike" cap="none">
                <a:solidFill>
                  <a:schemeClr val="accent1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6" name="Google Shape;796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97" name="Google Shape;797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15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Black"/>
              <a:buNone/>
              <a:defRPr sz="4400" b="1" i="0" u="none" strike="noStrike" cap="none">
                <a:solidFill>
                  <a:schemeClr val="accent1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3" name="Google Shape;803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804" name="Google Shape;804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05" name="Google Shape;805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06" name="Google Shape;806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71;p2"/>
          <p:cNvSpPr txBox="1">
            <a:spLocks noGrp="1"/>
          </p:cNvSpPr>
          <p:nvPr>
            <p:ph type="dt" idx="10"/>
          </p:nvPr>
        </p:nvSpPr>
        <p:spPr>
          <a:xfrm>
            <a:off x="5808663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8" name="Google Shape;772;p2"/>
          <p:cNvSpPr txBox="1">
            <a:spLocks noGrp="1"/>
          </p:cNvSpPr>
          <p:nvPr>
            <p:ph type="ftr" idx="11"/>
          </p:nvPr>
        </p:nvSpPr>
        <p:spPr>
          <a:xfrm>
            <a:off x="884238" y="6356350"/>
            <a:ext cx="4865687" cy="350838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9" name="Google Shape;77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839298E-F585-FE41-B716-51333F9EDE56}" type="slidenum">
              <a:rPr lang="uk-UA" altLang="x-none"/>
              <a:pPr/>
              <a:t>‹Nº›</a:t>
            </a:fld>
            <a:endParaRPr lang="uk-UA" altLang="x-none"/>
          </a:p>
        </p:txBody>
      </p:sp>
    </p:spTree>
    <p:extLst>
      <p:ext uri="{BB962C8B-B14F-4D97-AF65-F5344CB8AC3E}">
        <p14:creationId xmlns:p14="http://schemas.microsoft.com/office/powerpoint/2010/main" val="74774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9"/>
          <p:cNvSpPr txBox="1">
            <a:spLocks noGrp="1"/>
          </p:cNvSpPr>
          <p:nvPr>
            <p:ph type="title"/>
          </p:nvPr>
        </p:nvSpPr>
        <p:spPr>
          <a:xfrm>
            <a:off x="715616" y="894522"/>
            <a:ext cx="8282127" cy="41744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Black"/>
              <a:buNone/>
              <a:defRPr sz="3600" b="1" i="0" u="none" strike="noStrike" cap="none">
                <a:solidFill>
                  <a:srgbClr val="159CDB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" name="Google Shape;771;p2"/>
          <p:cNvSpPr txBox="1">
            <a:spLocks noGrp="1"/>
          </p:cNvSpPr>
          <p:nvPr>
            <p:ph type="dt" idx="10"/>
          </p:nvPr>
        </p:nvSpPr>
        <p:spPr>
          <a:xfrm>
            <a:off x="5808663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4" name="Google Shape;772;p2"/>
          <p:cNvSpPr txBox="1">
            <a:spLocks noGrp="1"/>
          </p:cNvSpPr>
          <p:nvPr>
            <p:ph type="ftr" idx="11"/>
          </p:nvPr>
        </p:nvSpPr>
        <p:spPr>
          <a:xfrm>
            <a:off x="884238" y="6356350"/>
            <a:ext cx="4865687" cy="350838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5" name="Google Shape;77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32D77DF-5169-1145-B705-4BBE9B411706}" type="slidenum">
              <a:rPr lang="uk-UA" altLang="x-none"/>
              <a:pPr/>
              <a:t>‹Nº›</a:t>
            </a:fld>
            <a:endParaRPr lang="uk-UA" altLang="x-none"/>
          </a:p>
        </p:txBody>
      </p:sp>
    </p:spTree>
    <p:extLst>
      <p:ext uri="{BB962C8B-B14F-4D97-AF65-F5344CB8AC3E}">
        <p14:creationId xmlns:p14="http://schemas.microsoft.com/office/powerpoint/2010/main" val="272769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Black"/>
              <a:buNone/>
              <a:defRPr sz="3600" b="1" i="0" u="none" strike="noStrike" cap="none">
                <a:solidFill>
                  <a:schemeClr val="accent1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7" name="Google Shape;817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18" name="Google Shape;818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" name="Google Shape;771;p2"/>
          <p:cNvSpPr txBox="1">
            <a:spLocks noGrp="1"/>
          </p:cNvSpPr>
          <p:nvPr>
            <p:ph type="dt" idx="10"/>
          </p:nvPr>
        </p:nvSpPr>
        <p:spPr>
          <a:xfrm>
            <a:off x="5808663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Google Shape;772;p2"/>
          <p:cNvSpPr txBox="1">
            <a:spLocks noGrp="1"/>
          </p:cNvSpPr>
          <p:nvPr>
            <p:ph type="ftr" idx="11"/>
          </p:nvPr>
        </p:nvSpPr>
        <p:spPr>
          <a:xfrm>
            <a:off x="884238" y="6356350"/>
            <a:ext cx="4865687" cy="350838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Google Shape;77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AFE4D13-B6BA-3741-B938-AD3C5EB67BBB}" type="slidenum">
              <a:rPr lang="uk-UA" altLang="x-none"/>
              <a:pPr/>
              <a:t>‹Nº›</a:t>
            </a:fld>
            <a:endParaRPr lang="uk-UA" altLang="x-none"/>
          </a:p>
        </p:txBody>
      </p:sp>
    </p:spTree>
    <p:extLst>
      <p:ext uri="{BB962C8B-B14F-4D97-AF65-F5344CB8AC3E}">
        <p14:creationId xmlns:p14="http://schemas.microsoft.com/office/powerpoint/2010/main" val="1712715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Montserrat Black"/>
              <a:buNone/>
              <a:defRPr sz="3200" b="1" i="0" u="none" strike="noStrike" cap="none">
                <a:solidFill>
                  <a:schemeClr val="accent1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4" name="Google Shape;824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lvl="0"/>
            <a:endParaRPr noProof="0">
              <a:sym typeface="Lato"/>
            </a:endParaRPr>
          </a:p>
        </p:txBody>
      </p:sp>
      <p:sp>
        <p:nvSpPr>
          <p:cNvPr id="825" name="Google Shape;825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5" name="Google Shape;771;p2"/>
          <p:cNvSpPr txBox="1">
            <a:spLocks noGrp="1"/>
          </p:cNvSpPr>
          <p:nvPr>
            <p:ph type="dt" idx="10"/>
          </p:nvPr>
        </p:nvSpPr>
        <p:spPr>
          <a:xfrm>
            <a:off x="5808663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6" name="Google Shape;772;p2"/>
          <p:cNvSpPr txBox="1">
            <a:spLocks noGrp="1"/>
          </p:cNvSpPr>
          <p:nvPr>
            <p:ph type="ftr" idx="11"/>
          </p:nvPr>
        </p:nvSpPr>
        <p:spPr>
          <a:xfrm>
            <a:off x="884238" y="6356350"/>
            <a:ext cx="4865687" cy="350838"/>
          </a:xfrm>
        </p:spPr>
        <p:txBody>
          <a:bodyPr/>
          <a:lstStyle>
            <a:lvl1pPr>
              <a:defRPr/>
            </a:lvl1pPr>
          </a:lstStyle>
          <a:p>
            <a:endParaRPr lang="en-US" altLang="x-none"/>
          </a:p>
        </p:txBody>
      </p:sp>
      <p:sp>
        <p:nvSpPr>
          <p:cNvPr id="7" name="Google Shape;773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508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A4DCBCC-E6EE-084F-9905-FCCA1137902E}" type="slidenum">
              <a:rPr lang="uk-UA" altLang="x-none"/>
              <a:pPr/>
              <a:t>‹Nº›</a:t>
            </a:fld>
            <a:endParaRPr lang="uk-UA" altLang="x-none"/>
          </a:p>
        </p:txBody>
      </p:sp>
    </p:spTree>
    <p:extLst>
      <p:ext uri="{BB962C8B-B14F-4D97-AF65-F5344CB8AC3E}">
        <p14:creationId xmlns:p14="http://schemas.microsoft.com/office/powerpoint/2010/main" val="744167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3"/>
          <p:cNvSpPr txBox="1">
            <a:spLocks noGrp="1"/>
          </p:cNvSpPr>
          <p:nvPr>
            <p:ph type="title"/>
          </p:nvPr>
        </p:nvSpPr>
        <p:spPr>
          <a:xfrm>
            <a:off x="622762" y="785134"/>
            <a:ext cx="8374982" cy="587857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Montserrat Black"/>
              <a:buNone/>
              <a:defRPr sz="4400" b="1" i="0" u="none" strike="noStrike" cap="none">
                <a:solidFill>
                  <a:schemeClr val="accent1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76" name="Google Shape;776;p3"/>
          <p:cNvSpPr txBox="1">
            <a:spLocks noGrp="1"/>
          </p:cNvSpPr>
          <p:nvPr>
            <p:ph type="body" idx="1"/>
          </p:nvPr>
        </p:nvSpPr>
        <p:spPr>
          <a:xfrm>
            <a:off x="631723" y="1825625"/>
            <a:ext cx="10515600" cy="425712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665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748;p1"/>
          <p:cNvSpPr>
            <a:spLocks noChangeArrowheads="1"/>
          </p:cNvSpPr>
          <p:nvPr/>
        </p:nvSpPr>
        <p:spPr bwMode="auto">
          <a:xfrm>
            <a:off x="5980113" y="1484313"/>
            <a:ext cx="6211887" cy="537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x-none" altLang="x-none" sz="1800"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  <p:sp>
        <p:nvSpPr>
          <p:cNvPr id="749" name="Google Shape;749;p1"/>
          <p:cNvSpPr/>
          <p:nvPr/>
        </p:nvSpPr>
        <p:spPr>
          <a:xfrm>
            <a:off x="5980113" y="1577975"/>
            <a:ext cx="6211887" cy="5275263"/>
          </a:xfrm>
          <a:custGeom>
            <a:avLst/>
            <a:gdLst/>
            <a:ahLst/>
            <a:cxnLst/>
            <a:rect l="0" t="0" r="0" b="0"/>
            <a:pathLst>
              <a:path w="1176" h="1073" extrusionOk="0">
                <a:moveTo>
                  <a:pt x="0" y="1073"/>
                </a:moveTo>
                <a:cubicBezTo>
                  <a:pt x="0" y="1073"/>
                  <a:pt x="250" y="1035"/>
                  <a:pt x="147" y="735"/>
                </a:cubicBezTo>
                <a:cubicBezTo>
                  <a:pt x="44" y="435"/>
                  <a:pt x="221" y="421"/>
                  <a:pt x="370" y="458"/>
                </a:cubicBezTo>
                <a:cubicBezTo>
                  <a:pt x="520" y="496"/>
                  <a:pt x="623" y="510"/>
                  <a:pt x="652" y="397"/>
                </a:cubicBezTo>
                <a:cubicBezTo>
                  <a:pt x="681" y="285"/>
                  <a:pt x="721" y="0"/>
                  <a:pt x="1176" y="68"/>
                </a:cubicBezTo>
                <a:cubicBezTo>
                  <a:pt x="1176" y="1073"/>
                  <a:pt x="1176" y="1073"/>
                  <a:pt x="1176" y="1073"/>
                </a:cubicBezTo>
                <a:lnTo>
                  <a:pt x="0" y="1073"/>
                </a:lnTo>
                <a:close/>
              </a:path>
            </a:pathLst>
          </a:custGeom>
          <a:solidFill>
            <a:schemeClr val="bg1">
              <a:lumMod val="95000"/>
              <a:alpha val="44000"/>
            </a:schemeClr>
          </a:solidFill>
          <a:ln>
            <a:noFill/>
          </a:ln>
        </p:spPr>
        <p:txBody>
          <a:bodyPr spcFirstLastPara="1" lIns="91425" tIns="45700" rIns="91425" bIns="457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8" name="Google Shape;758;p1"/>
          <p:cNvSpPr/>
          <p:nvPr/>
        </p:nvSpPr>
        <p:spPr>
          <a:xfrm rot="5400000">
            <a:off x="92075" y="858838"/>
            <a:ext cx="339725" cy="5238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59CDB"/>
          </a:solidFill>
          <a:ln>
            <a:noFill/>
          </a:ln>
        </p:spPr>
        <p:txBody>
          <a:bodyPr spcFirstLastPara="1" lIns="91425" tIns="45700" rIns="91425" bIns="457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1" name="Google Shape;759;p1"/>
          <p:cNvSpPr txBox="1">
            <a:spLocks noChangeArrowheads="1"/>
          </p:cNvSpPr>
          <p:nvPr/>
        </p:nvSpPr>
        <p:spPr bwMode="auto">
          <a:xfrm>
            <a:off x="7359650" y="6424613"/>
            <a:ext cx="385445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/>
            <a:r>
              <a:rPr lang="en-US" altLang="x-none" sz="1000">
                <a:solidFill>
                  <a:srgbClr val="7F7F7F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www.caru.org.uy</a:t>
            </a:r>
            <a:endParaRPr lang="x-none" altLang="x-none" sz="1000">
              <a:solidFill>
                <a:srgbClr val="7F7F7F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sp>
        <p:nvSpPr>
          <p:cNvPr id="1032" name="Google Shape;763;p1"/>
          <p:cNvSpPr>
            <a:spLocks noChangeArrowheads="1"/>
          </p:cNvSpPr>
          <p:nvPr/>
        </p:nvSpPr>
        <p:spPr bwMode="auto">
          <a:xfrm>
            <a:off x="695325" y="6191250"/>
            <a:ext cx="614362" cy="47625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54" y="139701"/>
            <a:ext cx="520445" cy="705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Google Shape;772;p2"/>
          <p:cNvSpPr txBox="1">
            <a:spLocks noGrp="1"/>
          </p:cNvSpPr>
          <p:nvPr>
            <p:ph type="ftr" idx="3"/>
          </p:nvPr>
        </p:nvSpPr>
        <p:spPr bwMode="auto">
          <a:xfrm>
            <a:off x="695324" y="6356350"/>
            <a:ext cx="4792664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SzPts val="1400"/>
              <a:buFont typeface="Arial" charset="0"/>
              <a:buNone/>
              <a:defRPr sz="1000">
                <a:solidFill>
                  <a:srgbClr val="7F7F7F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defRPr>
            </a:lvl1pPr>
          </a:lstStyle>
          <a:p>
            <a:endParaRPr lang="en-US" altLang="x-none"/>
          </a:p>
        </p:txBody>
      </p:sp>
      <p:pic>
        <p:nvPicPr>
          <p:cNvPr id="1037" name="Picture 3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100" y="259356"/>
            <a:ext cx="481013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992" r:id="rId1"/>
    <p:sldLayoutId id="2147483879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99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 b="1">
          <a:solidFill>
            <a:srgbClr val="000000"/>
          </a:solidFill>
          <a:latin typeface="Philosopher" charset="0"/>
          <a:ea typeface="Philosopher" charset="0"/>
          <a:cs typeface="Philosopher" charset="0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 b="1">
          <a:solidFill>
            <a:srgbClr val="000000"/>
          </a:solidFill>
          <a:latin typeface="Philosopher" charset="0"/>
          <a:ea typeface="Philosopher" charset="0"/>
          <a:cs typeface="Philosopher" charset="0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 b="1">
          <a:solidFill>
            <a:srgbClr val="000000"/>
          </a:solidFill>
          <a:latin typeface="Philosopher" charset="0"/>
          <a:ea typeface="Philosopher" charset="0"/>
          <a:cs typeface="Philosopher" charset="0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 b="1">
          <a:solidFill>
            <a:srgbClr val="000000"/>
          </a:solidFill>
          <a:latin typeface="Philosopher" charset="0"/>
          <a:ea typeface="Philosopher" charset="0"/>
          <a:cs typeface="Philosopher" charset="0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 b="1">
          <a:solidFill>
            <a:srgbClr val="000000"/>
          </a:solidFill>
          <a:latin typeface="Philosopher" charset="0"/>
          <a:ea typeface="Philosopher" charset="0"/>
          <a:cs typeface="Philosopher" charset="0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TheSans B5 Plain" charset="0"/>
          <a:ea typeface="TheSans B5 Plain" charset="0"/>
          <a:cs typeface="TheSans B5 Plain" charset="0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TheSans B5 Plain" charset="0"/>
          <a:cs typeface="TheSans B5 Plain" charset="0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TheSans B5 Plain" charset="0"/>
          <a:cs typeface="TheSans B5 Plain" charset="0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TheSans B5 Plain" charset="0"/>
          <a:cs typeface="TheSans B5 Plain" charset="0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TheSans B5 Plain" charset="0"/>
          <a:cs typeface="TheSans B5 Plain" charset="0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3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7" r="2106"/>
          <a:stretch>
            <a:fillRect/>
          </a:stretch>
        </p:blipFill>
        <p:spPr bwMode="auto">
          <a:xfrm>
            <a:off x="0" y="-103188"/>
            <a:ext cx="12192000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Google Shape;846;p14"/>
          <p:cNvSpPr>
            <a:spLocks noChangeArrowheads="1"/>
          </p:cNvSpPr>
          <p:nvPr/>
        </p:nvSpPr>
        <p:spPr bwMode="auto">
          <a:xfrm>
            <a:off x="0" y="-103188"/>
            <a:ext cx="12192000" cy="6991351"/>
          </a:xfrm>
          <a:prstGeom prst="rect">
            <a:avLst/>
          </a:prstGeom>
          <a:solidFill>
            <a:srgbClr val="159CDB">
              <a:alpha val="8313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  <p:sp>
        <p:nvSpPr>
          <p:cNvPr id="9" name="Google Shape;849;p14"/>
          <p:cNvSpPr txBox="1"/>
          <p:nvPr/>
        </p:nvSpPr>
        <p:spPr>
          <a:xfrm>
            <a:off x="690562" y="4702175"/>
            <a:ext cx="6485742" cy="663575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85BEF1"/>
              </a:buClr>
              <a:buSzPts val="2000"/>
              <a:buFont typeface="Lato"/>
              <a:buNone/>
              <a:defRPr/>
            </a:pPr>
            <a:r>
              <a:rPr lang="en-US" sz="2800" b="1" kern="0" dirty="0">
                <a:solidFill>
                  <a:schemeClr val="bg1">
                    <a:lumMod val="85000"/>
                  </a:schemeClr>
                </a:solidFill>
                <a:latin typeface="TheSans B6 SemiBold" charset="0"/>
                <a:ea typeface="TheSans B6 SemiBold" charset="0"/>
                <a:cs typeface="TheSans B6 SemiBold" charset="0"/>
                <a:sym typeface="Lato"/>
              </a:rPr>
              <a:t>RESUMEN</a:t>
            </a:r>
            <a:endParaRPr sz="2800" b="1" kern="0" dirty="0">
              <a:solidFill>
                <a:schemeClr val="bg1">
                  <a:lumMod val="85000"/>
                </a:schemeClr>
              </a:solidFill>
              <a:latin typeface="TheSans B6 SemiBold" charset="0"/>
              <a:ea typeface="TheSans B6 SemiBold" charset="0"/>
              <a:cs typeface="TheSans B6 SemiBold" charset="0"/>
              <a:sym typeface="Arial"/>
            </a:endParaRPr>
          </a:p>
        </p:txBody>
      </p:sp>
      <p:sp>
        <p:nvSpPr>
          <p:cNvPr id="11" name="Google Shape;852;p14"/>
          <p:cNvSpPr/>
          <p:nvPr/>
        </p:nvSpPr>
        <p:spPr>
          <a:xfrm>
            <a:off x="681037" y="6030119"/>
            <a:ext cx="3211694" cy="266700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US" sz="1600" kern="0" dirty="0">
                <a:solidFill>
                  <a:schemeClr val="bg1">
                    <a:lumMod val="9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Lato"/>
              </a:rPr>
              <a:t>DICIEMBRE 2014- MARZO 2018</a:t>
            </a:r>
            <a:endParaRPr sz="1600" kern="0" dirty="0">
              <a:solidFill>
                <a:schemeClr val="bg1">
                  <a:lumMod val="95000"/>
                </a:schemeClr>
              </a:solidFill>
              <a:latin typeface="TheSans B5 Plain" charset="0"/>
              <a:ea typeface="TheSans B5 Plain" charset="0"/>
              <a:cs typeface="TheSans B5 Plain" charset="0"/>
              <a:sym typeface="Lato"/>
            </a:endParaRPr>
          </a:p>
        </p:txBody>
      </p:sp>
      <p:sp>
        <p:nvSpPr>
          <p:cNvPr id="12" name="Title 1"/>
          <p:cNvSpPr txBox="1">
            <a:spLocks noGrp="1"/>
          </p:cNvSpPr>
          <p:nvPr>
            <p:ph type="ctrTitle"/>
          </p:nvPr>
        </p:nvSpPr>
        <p:spPr>
          <a:xfrm>
            <a:off x="699270" y="2773726"/>
            <a:ext cx="11248890" cy="1163637"/>
          </a:xfrm>
        </p:spPr>
        <p:txBody>
          <a:bodyPr lIns="0" tIns="0" rIns="0" bIns="0"/>
          <a:lstStyle/>
          <a:p>
            <a:pPr algn="l" eaLnBrk="1" hangingPunct="1">
              <a:spcBef>
                <a:spcPct val="0"/>
              </a:spcBef>
              <a:spcAft>
                <a:spcPct val="0"/>
              </a:spcAft>
            </a:pPr>
            <a:r>
              <a:rPr lang="es-UY" altLang="x-none" sz="4400" dirty="0">
                <a:solidFill>
                  <a:schemeClr val="bg1"/>
                </a:solidFill>
                <a:sym typeface="Montserrat Black" charset="0"/>
              </a:rPr>
              <a:t>Puente Internacional </a:t>
            </a:r>
            <a:br>
              <a:rPr lang="es-UY" altLang="x-none" sz="4400" dirty="0">
                <a:solidFill>
                  <a:schemeClr val="bg1"/>
                </a:solidFill>
                <a:sym typeface="Montserrat Black" charset="0"/>
              </a:rPr>
            </a:br>
            <a:r>
              <a:rPr lang="es-UY" altLang="x-none" sz="4400" dirty="0">
                <a:solidFill>
                  <a:schemeClr val="bg1"/>
                </a:solidFill>
                <a:sym typeface="Montserrat Black" charset="0"/>
              </a:rPr>
              <a:t>Monte Caseros (RA) y Bella Unión (ROU)</a:t>
            </a:r>
            <a:endParaRPr lang="en-US" altLang="x-none" sz="4400" dirty="0">
              <a:solidFill>
                <a:schemeClr val="bg1"/>
              </a:solidFill>
              <a:sym typeface="Montserrat Black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780" y="441325"/>
            <a:ext cx="1341558" cy="1814152"/>
          </a:xfrm>
          <a:prstGeom prst="rect">
            <a:avLst/>
          </a:prstGeom>
        </p:spPr>
      </p:pic>
      <p:sp>
        <p:nvSpPr>
          <p:cNvPr id="14" name="Google Shape;3304;p19"/>
          <p:cNvSpPr>
            <a:spLocks noChangeArrowheads="1"/>
          </p:cNvSpPr>
          <p:nvPr/>
        </p:nvSpPr>
        <p:spPr bwMode="auto">
          <a:xfrm>
            <a:off x="702929" y="2514600"/>
            <a:ext cx="736600" cy="587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br>
              <a:rPr lang="en-US"/>
            </a:br>
            <a:r>
              <a:rPr lang="en-US" err="1"/>
              <a:t>Estudios</a:t>
            </a:r>
            <a:endParaRPr lang="en-US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2794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Análisis general de la zona y las trazas viales propuestas</a:t>
            </a:r>
          </a:p>
        </p:txBody>
      </p:sp>
      <p:sp>
        <p:nvSpPr>
          <p:cNvPr id="248838" name="Google Shape;651;p91"/>
          <p:cNvSpPr txBox="1">
            <a:spLocks noChangeArrowheads="1"/>
          </p:cNvSpPr>
          <p:nvPr/>
        </p:nvSpPr>
        <p:spPr bwMode="auto">
          <a:xfrm>
            <a:off x="1440093" y="2930436"/>
            <a:ext cx="2794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Selección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la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traza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.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248839" name="Google Shape;652;p91"/>
          <p:cNvSpPr txBox="1">
            <a:spLocks noChangeArrowheads="1"/>
          </p:cNvSpPr>
          <p:nvPr/>
        </p:nvSpPr>
        <p:spPr bwMode="auto">
          <a:xfrm>
            <a:off x="1431215" y="3280396"/>
            <a:ext cx="2794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Establecer la alternativa  más conveniente acorde a los criterios técnicos y operativos basados en el diseño y los impactos ambientales de la obra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" name="Google Shape;962;p10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744"/>
            <a:ext cx="7194550" cy="6796511"/>
          </a:xfrm>
          <a:prstGeom prst="rect">
            <a:avLst/>
          </a:prstGeom>
          <a:noFill/>
        </p:spPr>
      </p:pic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 - Estudios básicos / Evaluación de alternativas / Selección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br>
              <a:rPr lang="en-US"/>
            </a:br>
            <a:r>
              <a:rPr lang="en-US" err="1"/>
              <a:t>Estudios</a:t>
            </a:r>
            <a:endParaRPr lang="en-US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2794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Criterios de selección</a:t>
            </a:r>
          </a:p>
        </p:txBody>
      </p:sp>
      <p:sp>
        <p:nvSpPr>
          <p:cNvPr id="248839" name="Google Shape;652;p91"/>
          <p:cNvSpPr txBox="1">
            <a:spLocks noChangeArrowheads="1"/>
          </p:cNvSpPr>
          <p:nvPr/>
        </p:nvSpPr>
        <p:spPr bwMode="auto">
          <a:xfrm>
            <a:off x="1440092" y="257018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Por ser una conexión binacional, se prevé la  presencia de tránsito pesado (camiones).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UY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Minimizar el impacto sobre áreas ambientales valiosas.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UY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Equilibrio en las distancias a los sectores urbanos.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UY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La construcción del puente y sus accesos no debe depender de traslados o cambios de jerarquía en los espacios indicados.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UY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La nueva conexión incluye el puente y los caminos de acceso, desde la RP129 (R.A.) a la RN3 (R.O.U.)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" name="Google Shape;962;p10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  <a:noFill/>
        </p:spPr>
      </p:pic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 - Estudios básicos / Evaluación de alternativas / Selección</a:t>
            </a:r>
          </a:p>
        </p:txBody>
      </p:sp>
      <p:sp>
        <p:nvSpPr>
          <p:cNvPr id="9" name="8 CuadroTexto"/>
          <p:cNvSpPr txBox="1"/>
          <p:nvPr/>
        </p:nvSpPr>
        <p:spPr>
          <a:xfrm rot="1680000">
            <a:off x="8719939" y="4671839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4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ALTERNATIVA S1</a:t>
            </a:r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9960524" y="4267200"/>
            <a:ext cx="960025" cy="30118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br>
              <a:rPr lang="en-US"/>
            </a:br>
            <a:r>
              <a:rPr lang="en-US" err="1"/>
              <a:t>Estudios</a:t>
            </a:r>
            <a:endParaRPr lang="en-US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2794000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Estudios Socio-ambientales</a:t>
            </a:r>
          </a:p>
        </p:txBody>
      </p:sp>
      <p:sp>
        <p:nvSpPr>
          <p:cNvPr id="248839" name="Google Shape;652;p91"/>
          <p:cNvSpPr txBox="1">
            <a:spLocks noChangeArrowheads="1"/>
          </p:cNvSpPr>
          <p:nvPr/>
        </p:nvSpPr>
        <p:spPr bwMode="auto">
          <a:xfrm>
            <a:off x="1440092" y="257018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Consultas Sociales (Actores relevantes de las localidades)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MX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Estudios de Impactos Ambientales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MX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Presentaciones – Aspectos comunicacionales con las comunidades (Se realizaron dos consultas en cada localidad)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" name="Google Shape;962;p105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4669"/>
            <a:ext cx="5538651" cy="3688662"/>
          </a:xfrm>
          <a:prstGeom prst="rect">
            <a:avLst/>
          </a:prstGeom>
          <a:noFill/>
        </p:spPr>
      </p:pic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 - Estudios básicos / Evaluación de alternativas / Selección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r>
              <a:rPr lang="en-US" err="1"/>
              <a:t>Estudios</a:t>
            </a:r>
            <a:endParaRPr lang="en-US"/>
          </a:p>
        </p:txBody>
      </p:sp>
      <p:sp>
        <p:nvSpPr>
          <p:cNvPr id="328706" name="Google Shape;1638;p130"/>
          <p:cNvSpPr txBox="1">
            <a:spLocks noChangeArrowheads="1"/>
          </p:cNvSpPr>
          <p:nvPr/>
        </p:nvSpPr>
        <p:spPr bwMode="auto">
          <a:xfrm>
            <a:off x="5003800" y="1787388"/>
            <a:ext cx="13462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B7C4"/>
              </a:buClr>
              <a:buSzPts val="7200"/>
            </a:pPr>
            <a:r>
              <a:rPr lang="en-US" altLang="x-none" sz="3600" b="1">
                <a:solidFill>
                  <a:srgbClr val="F4B137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2.</a:t>
            </a:r>
            <a:endParaRPr lang="x-none" altLang="x-none" sz="700" b="1">
              <a:solidFill>
                <a:srgbClr val="F4B137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07" name="Google Shape;1639;p130"/>
          <p:cNvSpPr txBox="1">
            <a:spLocks noChangeArrowheads="1"/>
          </p:cNvSpPr>
          <p:nvPr/>
        </p:nvSpPr>
        <p:spPr bwMode="auto">
          <a:xfrm>
            <a:off x="5003800" y="253351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Estudios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Socio-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económicos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 sz="1100">
                <a:latin typeface="TheSans B4 SemiLight" charset="0"/>
                <a:ea typeface="TheSans B4 SemiLight" charset="0"/>
                <a:cs typeface="TheSans B4 SemiLight" charset="0"/>
              </a:rPr>
              <a:t>Estudios de demanda de transporte (transito derivado y transito generado)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 sz="1100">
                <a:latin typeface="TheSans B4 SemiLight" charset="0"/>
                <a:ea typeface="TheSans B4 SemiLight" charset="0"/>
                <a:cs typeface="TheSans B4 SemiLight" charset="0"/>
              </a:rPr>
              <a:t>Determinación de los costos y beneficios del proyecto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08" name="Google Shape;1640;p130"/>
          <p:cNvSpPr txBox="1">
            <a:spLocks noChangeArrowheads="1"/>
          </p:cNvSpPr>
          <p:nvPr/>
        </p:nvSpPr>
        <p:spPr bwMode="auto">
          <a:xfrm>
            <a:off x="1270000" y="1787388"/>
            <a:ext cx="13462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2846FF"/>
              </a:buClr>
              <a:buSzPts val="7200"/>
            </a:pPr>
            <a:r>
              <a:rPr lang="en-US" altLang="x-none" sz="3600" b="1">
                <a:solidFill>
                  <a:srgbClr val="61B9DB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1.</a:t>
            </a:r>
            <a:endParaRPr lang="x-none" altLang="x-none" sz="700" b="1">
              <a:solidFill>
                <a:srgbClr val="61B9DB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09" name="Google Shape;1641;p130"/>
          <p:cNvSpPr txBox="1">
            <a:spLocks noChangeArrowheads="1"/>
          </p:cNvSpPr>
          <p:nvPr/>
        </p:nvSpPr>
        <p:spPr bwMode="auto">
          <a:xfrm>
            <a:off x="1270000" y="253351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Toporgrafía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y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mensuras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0" name="Google Shape;1642;p130"/>
          <p:cNvSpPr txBox="1">
            <a:spLocks noChangeArrowheads="1"/>
          </p:cNvSpPr>
          <p:nvPr/>
        </p:nvSpPr>
        <p:spPr bwMode="auto">
          <a:xfrm>
            <a:off x="8566150" y="1787388"/>
            <a:ext cx="13462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2846FF"/>
              </a:buClr>
              <a:buSzPts val="7200"/>
            </a:pPr>
            <a:r>
              <a:rPr lang="en-US" altLang="x-none" sz="3600" b="1">
                <a:solidFill>
                  <a:srgbClr val="61B9DB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3.</a:t>
            </a:r>
            <a:endParaRPr lang="x-none" altLang="x-none" sz="700" b="1">
              <a:solidFill>
                <a:srgbClr val="61B9DB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1" name="Google Shape;1643;p130"/>
          <p:cNvSpPr txBox="1">
            <a:spLocks noChangeArrowheads="1"/>
          </p:cNvSpPr>
          <p:nvPr/>
        </p:nvSpPr>
        <p:spPr bwMode="auto">
          <a:xfrm>
            <a:off x="8566150" y="253351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Estudios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ambientales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 sz="1100" dirty="0">
                <a:latin typeface="TheSans B4 SemiLight" charset="0"/>
                <a:ea typeface="TheSans B4 SemiLight" charset="0"/>
                <a:cs typeface="TheSans B4 SemiLight" charset="0"/>
              </a:rPr>
              <a:t>Estudio de Impacto Ambiental definitivo (</a:t>
            </a:r>
            <a:r>
              <a:rPr lang="es-MX" altLang="x-none" sz="1100" dirty="0" err="1">
                <a:latin typeface="TheSans B4 SemiLight" charset="0"/>
                <a:ea typeface="TheSans B4 SemiLight" charset="0"/>
                <a:cs typeface="TheSans B4 SemiLight" charset="0"/>
              </a:rPr>
              <a:t>EIA</a:t>
            </a:r>
            <a:r>
              <a:rPr lang="es-MX" altLang="x-none" sz="1100" dirty="0">
                <a:latin typeface="TheSans B4 SemiLight" charset="0"/>
                <a:ea typeface="TheSans B4 SemiLight" charset="0"/>
                <a:cs typeface="TheSans B4 SemiLight" charset="0"/>
              </a:rPr>
              <a:t>)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 sz="1100" dirty="0">
                <a:latin typeface="TheSans B4 SemiLight" charset="0"/>
                <a:ea typeface="TheSans B4 SemiLight" charset="0"/>
                <a:cs typeface="TheSans B4 SemiLight" charset="0"/>
              </a:rPr>
              <a:t>Jornadas de Participación Pública Abierta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3" name="Google Shape;1645;p130"/>
          <p:cNvSpPr txBox="1">
            <a:spLocks noChangeArrowheads="1"/>
          </p:cNvSpPr>
          <p:nvPr/>
        </p:nvSpPr>
        <p:spPr bwMode="auto">
          <a:xfrm>
            <a:off x="5022850" y="3976551"/>
            <a:ext cx="13462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2846FF"/>
              </a:buClr>
              <a:buSzPts val="7200"/>
            </a:pPr>
            <a:r>
              <a:rPr lang="en-US" altLang="x-none" sz="3600" b="1">
                <a:solidFill>
                  <a:srgbClr val="61B9DB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5.</a:t>
            </a:r>
            <a:endParaRPr lang="x-none" altLang="x-none" sz="700" b="1">
              <a:solidFill>
                <a:srgbClr val="61B9DB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4" name="Google Shape;1646;p130"/>
          <p:cNvSpPr txBox="1">
            <a:spLocks noChangeArrowheads="1"/>
          </p:cNvSpPr>
          <p:nvPr/>
        </p:nvSpPr>
        <p:spPr bwMode="auto">
          <a:xfrm>
            <a:off x="5022850" y="472426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Estudios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suelo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la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traza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5" name="Google Shape;1647;p130"/>
          <p:cNvSpPr txBox="1">
            <a:spLocks noChangeArrowheads="1"/>
          </p:cNvSpPr>
          <p:nvPr/>
        </p:nvSpPr>
        <p:spPr bwMode="auto">
          <a:xfrm>
            <a:off x="1289050" y="3976551"/>
            <a:ext cx="13462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B7C4"/>
              </a:buClr>
              <a:buSzPts val="7200"/>
            </a:pPr>
            <a:r>
              <a:rPr lang="en-US" altLang="x-none" sz="3600" b="1">
                <a:solidFill>
                  <a:srgbClr val="F4B137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4.</a:t>
            </a:r>
            <a:endParaRPr lang="x-none" altLang="x-none" sz="700" b="1">
              <a:solidFill>
                <a:srgbClr val="F4B137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6" name="Google Shape;1648;p130"/>
          <p:cNvSpPr txBox="1">
            <a:spLocks noChangeArrowheads="1"/>
          </p:cNvSpPr>
          <p:nvPr/>
        </p:nvSpPr>
        <p:spPr bwMode="auto">
          <a:xfrm>
            <a:off x="1289050" y="472426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Diseño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geométrico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y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proyecto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planialtimetrico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7" name="Google Shape;1649;p130"/>
          <p:cNvSpPr txBox="1">
            <a:spLocks noChangeArrowheads="1"/>
          </p:cNvSpPr>
          <p:nvPr/>
        </p:nvSpPr>
        <p:spPr bwMode="auto">
          <a:xfrm>
            <a:off x="8585200" y="4056063"/>
            <a:ext cx="13462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B7C4"/>
              </a:buClr>
              <a:buSzPts val="7200"/>
            </a:pPr>
            <a:r>
              <a:rPr lang="en-US" altLang="x-none" sz="3600" b="1">
                <a:solidFill>
                  <a:srgbClr val="F4B137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6.</a:t>
            </a:r>
            <a:endParaRPr lang="x-none" altLang="x-none" sz="700" b="1">
              <a:solidFill>
                <a:srgbClr val="F4B137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8" name="Google Shape;1650;p130"/>
          <p:cNvSpPr txBox="1">
            <a:spLocks noChangeArrowheads="1"/>
          </p:cNvSpPr>
          <p:nvPr/>
        </p:nvSpPr>
        <p:spPr bwMode="auto">
          <a:xfrm>
            <a:off x="8585200" y="472426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Diseño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estructural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del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puente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II - Estudios de detalle de la alternativa seleccionada (Ingeniería)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r>
              <a:rPr lang="en-US" err="1"/>
              <a:t>Estudios</a:t>
            </a:r>
            <a:endParaRPr lang="en-US"/>
          </a:p>
        </p:txBody>
      </p:sp>
      <p:sp>
        <p:nvSpPr>
          <p:cNvPr id="328706" name="Google Shape;1638;p130"/>
          <p:cNvSpPr txBox="1">
            <a:spLocks noChangeArrowheads="1"/>
          </p:cNvSpPr>
          <p:nvPr/>
        </p:nvSpPr>
        <p:spPr bwMode="auto">
          <a:xfrm>
            <a:off x="5003800" y="1787388"/>
            <a:ext cx="13462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B7C4"/>
              </a:buClr>
              <a:buSzPts val="7200"/>
            </a:pPr>
            <a:r>
              <a:rPr lang="en-US" altLang="x-none" sz="3600" b="1">
                <a:solidFill>
                  <a:srgbClr val="F4B137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8.</a:t>
            </a:r>
            <a:endParaRPr lang="x-none" altLang="x-none" sz="700" b="1">
              <a:solidFill>
                <a:srgbClr val="F4B137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07" name="Google Shape;1639;p130"/>
          <p:cNvSpPr txBox="1">
            <a:spLocks noChangeArrowheads="1"/>
          </p:cNvSpPr>
          <p:nvPr/>
        </p:nvSpPr>
        <p:spPr bwMode="auto">
          <a:xfrm>
            <a:off x="5003800" y="253351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Estudios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 los yacimientos</a:t>
            </a:r>
            <a:endParaRPr lang="es-MX" altLang="x-none" sz="1100">
              <a:latin typeface="TheSans B4 SemiLight" charset="0"/>
              <a:ea typeface="TheSans B4 SemiLight" charset="0"/>
              <a:cs typeface="TheSans B4 SemiLight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08" name="Google Shape;1640;p130"/>
          <p:cNvSpPr txBox="1">
            <a:spLocks noChangeArrowheads="1"/>
          </p:cNvSpPr>
          <p:nvPr/>
        </p:nvSpPr>
        <p:spPr bwMode="auto">
          <a:xfrm>
            <a:off x="1270000" y="1787388"/>
            <a:ext cx="13462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2846FF"/>
              </a:buClr>
              <a:buSzPts val="7200"/>
            </a:pPr>
            <a:r>
              <a:rPr lang="en-US" altLang="x-none" sz="3600" b="1">
                <a:solidFill>
                  <a:srgbClr val="61B9DB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7.</a:t>
            </a:r>
            <a:endParaRPr lang="x-none" altLang="x-none" sz="700" b="1">
              <a:solidFill>
                <a:srgbClr val="61B9DB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09" name="Google Shape;1641;p130"/>
          <p:cNvSpPr txBox="1">
            <a:spLocks noChangeArrowheads="1"/>
          </p:cNvSpPr>
          <p:nvPr/>
        </p:nvSpPr>
        <p:spPr bwMode="auto">
          <a:xfrm>
            <a:off x="1270000" y="253351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Estudios </a:t>
            </a:r>
            <a:r>
              <a:rPr lang="es-UY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hidrologicos</a:t>
            </a: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e hidráulicos</a:t>
            </a:r>
            <a:endParaRPr lang="es-UY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0" name="Google Shape;1642;p130"/>
          <p:cNvSpPr txBox="1">
            <a:spLocks noChangeArrowheads="1"/>
          </p:cNvSpPr>
          <p:nvPr/>
        </p:nvSpPr>
        <p:spPr bwMode="auto">
          <a:xfrm>
            <a:off x="8566150" y="1787388"/>
            <a:ext cx="13462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2846FF"/>
              </a:buClr>
              <a:buSzPts val="7200"/>
            </a:pPr>
            <a:r>
              <a:rPr lang="en-US" altLang="x-none" sz="3600" b="1">
                <a:solidFill>
                  <a:srgbClr val="61B9DB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9.</a:t>
            </a:r>
            <a:endParaRPr lang="x-none" altLang="x-none" sz="700" b="1">
              <a:solidFill>
                <a:srgbClr val="61B9DB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1" name="Google Shape;1643;p130"/>
          <p:cNvSpPr txBox="1">
            <a:spLocks noChangeArrowheads="1"/>
          </p:cNvSpPr>
          <p:nvPr/>
        </p:nvSpPr>
        <p:spPr bwMode="auto">
          <a:xfrm>
            <a:off x="8566150" y="253351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Estudios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 aguas superficiales</a:t>
            </a:r>
            <a:endParaRPr lang="es-MX" altLang="x-none" sz="1100">
              <a:latin typeface="TheSans B4 SemiLight" charset="0"/>
              <a:ea typeface="TheSans B4 SemiLight" charset="0"/>
              <a:cs typeface="TheSans B4 SemiLight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3" name="Google Shape;1645;p130"/>
          <p:cNvSpPr txBox="1">
            <a:spLocks noChangeArrowheads="1"/>
          </p:cNvSpPr>
          <p:nvPr/>
        </p:nvSpPr>
        <p:spPr bwMode="auto">
          <a:xfrm>
            <a:off x="5022850" y="3976551"/>
            <a:ext cx="13462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80000"/>
              </a:lnSpc>
              <a:buClr>
                <a:srgbClr val="2846FF"/>
              </a:buClr>
              <a:buSzPts val="7200"/>
            </a:pPr>
            <a:r>
              <a:rPr lang="en-US" altLang="x-none" sz="3600" b="1">
                <a:solidFill>
                  <a:srgbClr val="61B9DB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11.</a:t>
            </a:r>
            <a:endParaRPr lang="x-none" altLang="x-none" sz="700" b="1">
              <a:solidFill>
                <a:srgbClr val="61B9DB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4" name="Google Shape;1646;p130"/>
          <p:cNvSpPr txBox="1">
            <a:spLocks noChangeArrowheads="1"/>
          </p:cNvSpPr>
          <p:nvPr/>
        </p:nvSpPr>
        <p:spPr bwMode="auto">
          <a:xfrm>
            <a:off x="5022850" y="472426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Iluminación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y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señalización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5" name="Google Shape;1647;p130"/>
          <p:cNvSpPr txBox="1">
            <a:spLocks noChangeArrowheads="1"/>
          </p:cNvSpPr>
          <p:nvPr/>
        </p:nvSpPr>
        <p:spPr bwMode="auto">
          <a:xfrm>
            <a:off x="1289050" y="3976551"/>
            <a:ext cx="13462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B7C4"/>
              </a:buClr>
              <a:buSzPts val="7200"/>
            </a:pPr>
            <a:r>
              <a:rPr lang="en-US" altLang="x-none" sz="3600" b="1">
                <a:solidFill>
                  <a:srgbClr val="F4B137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10.</a:t>
            </a:r>
            <a:endParaRPr lang="x-none" altLang="x-none" sz="700" b="1">
              <a:solidFill>
                <a:srgbClr val="F4B137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6" name="Google Shape;1648;p130"/>
          <p:cNvSpPr txBox="1">
            <a:spLocks noChangeArrowheads="1"/>
          </p:cNvSpPr>
          <p:nvPr/>
        </p:nvSpPr>
        <p:spPr bwMode="auto">
          <a:xfrm>
            <a:off x="1289050" y="472426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Espacios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y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obras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complementarias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28717" name="Google Shape;1649;p130"/>
          <p:cNvSpPr txBox="1">
            <a:spLocks noChangeArrowheads="1"/>
          </p:cNvSpPr>
          <p:nvPr/>
        </p:nvSpPr>
        <p:spPr bwMode="auto">
          <a:xfrm>
            <a:off x="8585200" y="4056063"/>
            <a:ext cx="1346200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B7C4"/>
              </a:buClr>
              <a:buSzPts val="7200"/>
            </a:pPr>
            <a:r>
              <a:rPr lang="en-US" altLang="x-none" sz="3600" b="1">
                <a:solidFill>
                  <a:srgbClr val="F4B137"/>
                </a:solidFill>
                <a:latin typeface="TheSans B6 SemiBold" charset="0"/>
                <a:ea typeface="TheSans B6 SemiBold" charset="0"/>
                <a:cs typeface="TheSans B6 SemiBold" charset="0"/>
                <a:sym typeface="Open Sans" charset="0"/>
              </a:rPr>
              <a:t>12.</a:t>
            </a:r>
            <a:endParaRPr lang="x-none" altLang="x-none" sz="700" b="1">
              <a:solidFill>
                <a:srgbClr val="F4B137"/>
              </a:solidFill>
              <a:latin typeface="TheSans B6 SemiBold" charset="0"/>
              <a:ea typeface="TheSans B6 SemiBold" charset="0"/>
              <a:cs typeface="TheSans B6 SemiBold" charset="0"/>
            </a:endParaRPr>
          </a:p>
        </p:txBody>
      </p:sp>
      <p:sp>
        <p:nvSpPr>
          <p:cNvPr id="328718" name="Google Shape;1650;p130"/>
          <p:cNvSpPr txBox="1">
            <a:spLocks noChangeArrowheads="1"/>
          </p:cNvSpPr>
          <p:nvPr/>
        </p:nvSpPr>
        <p:spPr bwMode="auto">
          <a:xfrm>
            <a:off x="8585200" y="4724263"/>
            <a:ext cx="25400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Determinación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los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computos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y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presupuesto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la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obra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II - Estudios de detalle de la alternativa seleccionada (Ingeniería)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br>
              <a:rPr lang="en-US"/>
            </a:br>
            <a:r>
              <a:rPr lang="en-US" err="1"/>
              <a:t>Estudios</a:t>
            </a:r>
            <a:endParaRPr lang="en-US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Jornadas de Participación Publica Abierta</a:t>
            </a:r>
          </a:p>
        </p:txBody>
      </p:sp>
      <p:sp>
        <p:nvSpPr>
          <p:cNvPr id="248839" name="Google Shape;652;p91"/>
          <p:cNvSpPr txBox="1">
            <a:spLocks noChangeArrowheads="1"/>
          </p:cNvSpPr>
          <p:nvPr/>
        </p:nvSpPr>
        <p:spPr bwMode="auto">
          <a:xfrm>
            <a:off x="1440092" y="257018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Monte Caseros (17 de marzo de 2017)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UY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Bella Unión (18 de marzo de 2017)</a:t>
            </a:r>
            <a:endParaRPr lang="es-MX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II - Estudios de Impacto Ambiental</a:t>
            </a:r>
          </a:p>
        </p:txBody>
      </p:sp>
      <p:sp>
        <p:nvSpPr>
          <p:cNvPr id="8" name="Google Shape;649;p91"/>
          <p:cNvSpPr txBox="1">
            <a:spLocks noChangeArrowheads="1"/>
          </p:cNvSpPr>
          <p:nvPr/>
        </p:nvSpPr>
        <p:spPr bwMode="auto">
          <a:xfrm>
            <a:off x="1454867" y="3405291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Estudio de Impacto Ambiental Definitivo</a:t>
            </a:r>
          </a:p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UY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(EIA)</a:t>
            </a:r>
            <a:endParaRPr lang="es-MX" altLang="x-none" sz="1500" b="1">
              <a:solidFill>
                <a:srgbClr val="151314"/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</p:txBody>
      </p:sp>
      <p:pic>
        <p:nvPicPr>
          <p:cNvPr id="10" name="9 Imagen" descr="WhatsApp Image 2017-04-05 at 1.56.32 PM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1990" y="1664043"/>
            <a:ext cx="4307846" cy="287010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br>
              <a:rPr lang="en-US"/>
            </a:br>
            <a:r>
              <a:rPr lang="en-US" err="1"/>
              <a:t>Estudios</a:t>
            </a:r>
            <a:endParaRPr lang="en-US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El puente es una herramienta de integración económica productiva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II – Factibilidad Socio económica y financiera</a:t>
            </a:r>
          </a:p>
        </p:txBody>
      </p:sp>
      <p:sp>
        <p:nvSpPr>
          <p:cNvPr id="8" name="Google Shape;649;p91"/>
          <p:cNvSpPr txBox="1">
            <a:spLocks noChangeArrowheads="1"/>
          </p:cNvSpPr>
          <p:nvPr/>
        </p:nvSpPr>
        <p:spPr bwMode="auto">
          <a:xfrm>
            <a:off x="1446159" y="3030823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UY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Análisis </a:t>
            </a:r>
            <a:r>
              <a:rPr lang="es-UY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socioeconomico</a:t>
            </a:r>
            <a:endParaRPr lang="es-UY" altLang="x-none" sz="1500" b="1">
              <a:solidFill>
                <a:srgbClr val="151314"/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endParaRPr lang="es-MX" altLang="x-none" sz="1500" b="1">
              <a:solidFill>
                <a:srgbClr val="151314"/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</p:txBody>
      </p:sp>
      <p:sp>
        <p:nvSpPr>
          <p:cNvPr id="11" name="Google Shape;652;p91"/>
          <p:cNvSpPr txBox="1">
            <a:spLocks noChangeArrowheads="1"/>
          </p:cNvSpPr>
          <p:nvPr/>
        </p:nvSpPr>
        <p:spPr bwMode="auto">
          <a:xfrm>
            <a:off x="1474926" y="336266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UY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Beneficios y costos sociales y económicos</a:t>
            </a:r>
            <a:endParaRPr lang="es-MX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</p:txBody>
      </p:sp>
      <p:sp>
        <p:nvSpPr>
          <p:cNvPr id="12" name="Google Shape;649;p91"/>
          <p:cNvSpPr txBox="1">
            <a:spLocks noChangeArrowheads="1"/>
          </p:cNvSpPr>
          <p:nvPr/>
        </p:nvSpPr>
        <p:spPr bwMode="auto">
          <a:xfrm>
            <a:off x="1472283" y="3919097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Determinación de indicadores de rentabilidad económica y financiera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1394" y="113211"/>
            <a:ext cx="46672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75269" y="3265714"/>
            <a:ext cx="47529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4" name="Google Shape;3741;p38"/>
          <p:cNvSpPr>
            <a:spLocks noChangeArrowheads="1"/>
          </p:cNvSpPr>
          <p:nvPr/>
        </p:nvSpPr>
        <p:spPr bwMode="auto">
          <a:xfrm>
            <a:off x="7030769" y="1964191"/>
            <a:ext cx="4603882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Longitud de trazado: 11,84 Km</a:t>
            </a:r>
          </a:p>
          <a:p>
            <a:pPr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lvl="0"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Longitud de puente: 1.570,40 m</a:t>
            </a:r>
          </a:p>
          <a:p>
            <a:pPr lvl="0"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lvl="0"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Ancho de faja de dominio público: 100 m</a:t>
            </a:r>
          </a:p>
          <a:p>
            <a:pPr lvl="0"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lvl="0"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Área de expropiación: 108,40 ha (79,01 Argentina/34,39 Uruguay)</a:t>
            </a:r>
          </a:p>
          <a:p>
            <a:pPr lvl="0"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lvl="0"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Área de influencia directa: 28.000 ha</a:t>
            </a:r>
          </a:p>
          <a:p>
            <a:pPr lvl="0"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lvl="0"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Área de influencia indirecta: 90.000 km2 (Norte de Uruguay/Entre Ríos-Corrientes/Sur de Rio Grande do Sul)</a:t>
            </a:r>
          </a:p>
        </p:txBody>
      </p:sp>
      <p:pic>
        <p:nvPicPr>
          <p:cNvPr id="156676" name="Google Shape;3743;p38"/>
          <p:cNvPicPr preferRelativeResize="0"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 rot="5400000">
            <a:off x="1230535" y="627268"/>
            <a:ext cx="4284621" cy="60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6" y="1495425"/>
            <a:ext cx="324961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 dirty="0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PRINCIPALES </a:t>
            </a:r>
            <a:r>
              <a:rPr lang="en-US" altLang="x-none" sz="1800" b="1" dirty="0" err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DATOS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4" name="Google Shape;3741;p38"/>
          <p:cNvSpPr>
            <a:spLocks noChangeArrowheads="1"/>
          </p:cNvSpPr>
          <p:nvPr/>
        </p:nvSpPr>
        <p:spPr bwMode="auto">
          <a:xfrm>
            <a:off x="7030769" y="1964191"/>
            <a:ext cx="4603882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s-MX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406.790 m3 de material pétreo para terraplenes y bases</a:t>
            </a:r>
          </a:p>
          <a:p>
            <a:pPr eaLnBrk="1" hangingPunct="1"/>
            <a:endParaRPr lang="es-MX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es-MX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13.940 m3 de concreto asfáltico</a:t>
            </a:r>
          </a:p>
          <a:p>
            <a:pPr eaLnBrk="1" hangingPunct="1"/>
            <a:endParaRPr lang="es-MX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es-MX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27.707 m3 de hormigón</a:t>
            </a:r>
          </a:p>
          <a:p>
            <a:pPr eaLnBrk="1" hangingPunct="1"/>
            <a:endParaRPr lang="es-MX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es-MX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Plazo de obra: 36 meses</a:t>
            </a:r>
          </a:p>
          <a:p>
            <a:pPr eaLnBrk="1" hangingPunct="1"/>
            <a:endParaRPr lang="es-MX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es-MX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Generación de 500 puestos de empleo directo</a:t>
            </a:r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6" y="1495425"/>
            <a:ext cx="324961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 dirty="0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PRINCIPALES </a:t>
            </a:r>
            <a:r>
              <a:rPr lang="en-US" altLang="x-none" sz="1800" b="1" dirty="0" err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DATOS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pic>
        <p:nvPicPr>
          <p:cNvPr id="8" name="7 Imagen" descr="Peatonal 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9633" y="1544756"/>
            <a:ext cx="4492263" cy="400260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Ingeniería</a:t>
            </a:r>
            <a:endParaRPr lang="en-US"/>
          </a:p>
        </p:txBody>
      </p:sp>
      <p:sp>
        <p:nvSpPr>
          <p:cNvPr id="332802" name="Google Shape;1681;p132"/>
          <p:cNvSpPr txBox="1">
            <a:spLocks noChangeArrowheads="1"/>
          </p:cNvSpPr>
          <p:nvPr/>
        </p:nvSpPr>
        <p:spPr bwMode="auto">
          <a:xfrm>
            <a:off x="2349501" y="1903344"/>
            <a:ext cx="25415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Clr>
                <a:srgbClr val="222222"/>
              </a:buClr>
              <a:buSzPts val="4200"/>
            </a:pPr>
            <a:r>
              <a:rPr lang="en-US" altLang="x-none" sz="2100" b="1" err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Derivada</a:t>
            </a:r>
            <a:r>
              <a:rPr lang="en-US" altLang="x-none" sz="2100" b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2100" b="1" err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pax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32803" name="Google Shape;1682;p132"/>
          <p:cNvSpPr txBox="1">
            <a:spLocks noChangeArrowheads="1"/>
          </p:cNvSpPr>
          <p:nvPr/>
        </p:nvSpPr>
        <p:spPr bwMode="auto">
          <a:xfrm>
            <a:off x="2344738" y="2422457"/>
            <a:ext cx="2540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Demanda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derivada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del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transporte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pasajeros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por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cambio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modo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32804" name="Google Shape;1683;p132"/>
          <p:cNvSpPr>
            <a:spLocks noChangeArrowheads="1"/>
          </p:cNvSpPr>
          <p:nvPr/>
        </p:nvSpPr>
        <p:spPr bwMode="auto">
          <a:xfrm>
            <a:off x="954088" y="1903344"/>
            <a:ext cx="952500" cy="952500"/>
          </a:xfrm>
          <a:prstGeom prst="ellipse">
            <a:avLst/>
          </a:prstGeom>
          <a:solidFill>
            <a:srgbClr val="F4B137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32805" name="Google Shape;1684;p132"/>
          <p:cNvSpPr>
            <a:spLocks noChangeArrowheads="1"/>
          </p:cNvSpPr>
          <p:nvPr/>
        </p:nvSpPr>
        <p:spPr bwMode="auto">
          <a:xfrm>
            <a:off x="6096000" y="1903344"/>
            <a:ext cx="952500" cy="952500"/>
          </a:xfrm>
          <a:prstGeom prst="ellipse">
            <a:avLst/>
          </a:prstGeom>
          <a:solidFill>
            <a:srgbClr val="003891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32806" name="Google Shape;1685;p132"/>
          <p:cNvSpPr>
            <a:spLocks noChangeArrowheads="1"/>
          </p:cNvSpPr>
          <p:nvPr/>
        </p:nvSpPr>
        <p:spPr bwMode="auto">
          <a:xfrm>
            <a:off x="954088" y="3937000"/>
            <a:ext cx="952500" cy="952500"/>
          </a:xfrm>
          <a:prstGeom prst="ellipse">
            <a:avLst/>
          </a:prstGeom>
          <a:solidFill>
            <a:srgbClr val="159CDB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32807" name="Google Shape;1686;p132"/>
          <p:cNvSpPr txBox="1">
            <a:spLocks noChangeArrowheads="1"/>
          </p:cNvSpPr>
          <p:nvPr/>
        </p:nvSpPr>
        <p:spPr bwMode="auto">
          <a:xfrm>
            <a:off x="7491413" y="1903344"/>
            <a:ext cx="3490096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Clr>
                <a:srgbClr val="222222"/>
              </a:buClr>
              <a:buSzPts val="4200"/>
            </a:pPr>
            <a:r>
              <a:rPr lang="en-US" altLang="x-none" sz="2100" b="1" err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Derivada</a:t>
            </a:r>
            <a:r>
              <a:rPr lang="en-US" altLang="x-none" sz="2100" b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2100" b="1" err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cargas</a:t>
            </a:r>
            <a:r>
              <a:rPr lang="en-US" altLang="x-none" sz="2100" b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y </a:t>
            </a:r>
            <a:r>
              <a:rPr lang="en-US" altLang="x-none" sz="2100" b="1" err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pax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32808" name="Google Shape;1687;p132"/>
          <p:cNvSpPr txBox="1">
            <a:spLocks noChangeArrowheads="1"/>
          </p:cNvSpPr>
          <p:nvPr/>
        </p:nvSpPr>
        <p:spPr bwMode="auto">
          <a:xfrm>
            <a:off x="7491413" y="2422457"/>
            <a:ext cx="2540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Demanda derivada del transporte internacional de cargas y pasajeros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32809" name="Google Shape;1688;p132"/>
          <p:cNvSpPr txBox="1">
            <a:spLocks noChangeArrowheads="1"/>
          </p:cNvSpPr>
          <p:nvPr/>
        </p:nvSpPr>
        <p:spPr bwMode="auto">
          <a:xfrm>
            <a:off x="2317750" y="3998913"/>
            <a:ext cx="25400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Clr>
                <a:srgbClr val="222222"/>
              </a:buClr>
              <a:buSzPts val="4200"/>
            </a:pPr>
            <a:r>
              <a:rPr lang="en-US" altLang="x-none" sz="2100" b="1" err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Generada</a:t>
            </a:r>
            <a:r>
              <a:rPr lang="en-US" altLang="x-none" sz="2100" b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2100" b="1" err="1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pax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32810" name="Google Shape;1689;p132"/>
          <p:cNvSpPr txBox="1">
            <a:spLocks noChangeArrowheads="1"/>
          </p:cNvSpPr>
          <p:nvPr/>
        </p:nvSpPr>
        <p:spPr bwMode="auto">
          <a:xfrm>
            <a:off x="2317750" y="4518025"/>
            <a:ext cx="25400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Demanda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tránsito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generado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pasajeros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32811" name="Google Shape;1690;p132"/>
          <p:cNvSpPr txBox="1">
            <a:spLocks noChangeArrowheads="1"/>
          </p:cNvSpPr>
          <p:nvPr/>
        </p:nvSpPr>
        <p:spPr bwMode="auto">
          <a:xfrm>
            <a:off x="6096000" y="3998913"/>
            <a:ext cx="488315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222222"/>
              </a:buClr>
              <a:buSzPts val="7200"/>
            </a:pPr>
            <a:r>
              <a:rPr lang="en-US" altLang="x-none" sz="2800" b="1" err="1">
                <a:solidFill>
                  <a:schemeClr val="tx1">
                    <a:lumMod val="65000"/>
                    <a:lumOff val="35000"/>
                  </a:schemeClr>
                </a:solidFill>
                <a:latin typeface="TheSans B8 ExtraBold" charset="0"/>
                <a:ea typeface="TheSans B8 ExtraBold" charset="0"/>
                <a:cs typeface="TheSans B8 ExtraBold" charset="0"/>
                <a:sym typeface="Open Sans" charset="0"/>
              </a:rPr>
              <a:t>Tránsito</a:t>
            </a:r>
            <a:r>
              <a:rPr lang="en-US" altLang="x-none" sz="2800" b="1">
                <a:solidFill>
                  <a:schemeClr val="tx1">
                    <a:lumMod val="65000"/>
                    <a:lumOff val="35000"/>
                  </a:schemeClr>
                </a:solidFill>
                <a:latin typeface="TheSans B8 ExtraBold" charset="0"/>
                <a:ea typeface="TheSans B8 ExtraBold" charset="0"/>
                <a:cs typeface="TheSans B8 ExtraBold" charset="0"/>
                <a:sym typeface="Open Sans" charset="0"/>
              </a:rPr>
              <a:t> </a:t>
            </a:r>
            <a:r>
              <a:rPr lang="en-US" altLang="x-none" sz="2800" b="1" err="1">
                <a:solidFill>
                  <a:schemeClr val="tx1">
                    <a:lumMod val="65000"/>
                    <a:lumOff val="35000"/>
                  </a:schemeClr>
                </a:solidFill>
                <a:latin typeface="TheSans B8 ExtraBold" charset="0"/>
                <a:ea typeface="TheSans B8 ExtraBold" charset="0"/>
                <a:cs typeface="TheSans B8 ExtraBold" charset="0"/>
                <a:sym typeface="Open Sans" charset="0"/>
              </a:rPr>
              <a:t>año</a:t>
            </a:r>
            <a:r>
              <a:rPr lang="en-US" altLang="x-none" sz="2800" b="1">
                <a:solidFill>
                  <a:schemeClr val="tx1">
                    <a:lumMod val="65000"/>
                    <a:lumOff val="35000"/>
                  </a:schemeClr>
                </a:solidFill>
                <a:latin typeface="TheSans B8 ExtraBold" charset="0"/>
                <a:ea typeface="TheSans B8 ExtraBold" charset="0"/>
                <a:cs typeface="TheSans B8 ExtraBold" charset="0"/>
                <a:sym typeface="Open Sans" charset="0"/>
              </a:rPr>
              <a:t> base</a:t>
            </a:r>
            <a:endParaRPr lang="x-none" altLang="x-none" sz="2800" b="1">
              <a:solidFill>
                <a:schemeClr val="tx1">
                  <a:lumMod val="65000"/>
                  <a:lumOff val="35000"/>
                </a:schemeClr>
              </a:solidFill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332812" name="Google Shape;1691;p132"/>
          <p:cNvSpPr txBox="1">
            <a:spLocks noChangeArrowheads="1"/>
          </p:cNvSpPr>
          <p:nvPr/>
        </p:nvSpPr>
        <p:spPr bwMode="auto">
          <a:xfrm>
            <a:off x="6130834" y="4446700"/>
            <a:ext cx="48831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AR" altLang="x-none" b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TPDA</a:t>
            </a:r>
            <a:r>
              <a:rPr lang="es-AR" altLang="x-none" b="1" baseline="-2500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2020</a:t>
            </a:r>
            <a:r>
              <a:rPr lang="es-AR" altLang="x-none" b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: 1294 </a:t>
            </a:r>
            <a:r>
              <a:rPr lang="es-AR" altLang="x-none" b="1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veh</a:t>
            </a:r>
            <a:r>
              <a:rPr lang="es-AR" altLang="x-none" b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/día</a:t>
            </a:r>
            <a:endParaRPr lang="x-none" altLang="x-none" b="1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</p:txBody>
      </p:sp>
      <p:sp>
        <p:nvSpPr>
          <p:cNvPr id="17" name="Google Shape;3745;p38"/>
          <p:cNvSpPr>
            <a:spLocks noChangeArrowheads="1"/>
          </p:cNvSpPr>
          <p:nvPr/>
        </p:nvSpPr>
        <p:spPr bwMode="auto">
          <a:xfrm>
            <a:off x="734469" y="1390923"/>
            <a:ext cx="5317987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ESTIMACIÓN DE LA DEMANDA DE TRÁNSITO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sp>
        <p:nvSpPr>
          <p:cNvPr id="18" name="Google Shape;4467;p184"/>
          <p:cNvSpPr>
            <a:spLocks/>
          </p:cNvSpPr>
          <p:nvPr/>
        </p:nvSpPr>
        <p:spPr bwMode="auto">
          <a:xfrm>
            <a:off x="1283062" y="2243183"/>
            <a:ext cx="304800" cy="261938"/>
          </a:xfrm>
          <a:custGeom>
            <a:avLst/>
            <a:gdLst>
              <a:gd name="T0" fmla="*/ 21600 w 21600"/>
              <a:gd name="T1" fmla="*/ 18044 h 21600"/>
              <a:gd name="T2" fmla="*/ 18630 w 21600"/>
              <a:gd name="T3" fmla="*/ 7793 h 21600"/>
              <a:gd name="T4" fmla="*/ 14895 w 21600"/>
              <a:gd name="T5" fmla="*/ 3713 h 21600"/>
              <a:gd name="T6" fmla="*/ 6705 w 21600"/>
              <a:gd name="T7" fmla="*/ 3713 h 21600"/>
              <a:gd name="T8" fmla="*/ 2970 w 21600"/>
              <a:gd name="T9" fmla="*/ 7793 h 21600"/>
              <a:gd name="T10" fmla="*/ 0 w 21600"/>
              <a:gd name="T11" fmla="*/ 18096 h 21600"/>
              <a:gd name="T12" fmla="*/ 585 w 21600"/>
              <a:gd name="T13" fmla="*/ 21600 h 21600"/>
              <a:gd name="T14" fmla="*/ 3555 w 21600"/>
              <a:gd name="T15" fmla="*/ 21600 h 21600"/>
              <a:gd name="T16" fmla="*/ 21600 w 21600"/>
              <a:gd name="T17" fmla="*/ 20868 h 21600"/>
              <a:gd name="T18" fmla="*/ 21600 w 21600"/>
              <a:gd name="T19" fmla="*/ 20868 h 21600"/>
              <a:gd name="T20" fmla="*/ 20430 w 21600"/>
              <a:gd name="T21" fmla="*/ 20240 h 21600"/>
              <a:gd name="T22" fmla="*/ 18585 w 21600"/>
              <a:gd name="T23" fmla="*/ 17416 h 21600"/>
              <a:gd name="T24" fmla="*/ 20430 w 21600"/>
              <a:gd name="T25" fmla="*/ 18044 h 21600"/>
              <a:gd name="T26" fmla="*/ 13815 w 21600"/>
              <a:gd name="T27" fmla="*/ 16632 h 21600"/>
              <a:gd name="T28" fmla="*/ 7740 w 21600"/>
              <a:gd name="T29" fmla="*/ 20240 h 21600"/>
              <a:gd name="T30" fmla="*/ 7155 w 21600"/>
              <a:gd name="T31" fmla="*/ 15952 h 21600"/>
              <a:gd name="T32" fmla="*/ 6570 w 21600"/>
              <a:gd name="T33" fmla="*/ 20240 h 21600"/>
              <a:gd name="T34" fmla="*/ 4140 w 21600"/>
              <a:gd name="T35" fmla="*/ 17416 h 21600"/>
              <a:gd name="T36" fmla="*/ 6300 w 21600"/>
              <a:gd name="T37" fmla="*/ 11715 h 21600"/>
              <a:gd name="T38" fmla="*/ 9270 w 21600"/>
              <a:gd name="T39" fmla="*/ 9885 h 21600"/>
              <a:gd name="T40" fmla="*/ 15255 w 21600"/>
              <a:gd name="T41" fmla="*/ 11715 h 21600"/>
              <a:gd name="T42" fmla="*/ 17415 w 21600"/>
              <a:gd name="T43" fmla="*/ 20240 h 21600"/>
              <a:gd name="T44" fmla="*/ 14940 w 21600"/>
              <a:gd name="T45" fmla="*/ 16632 h 21600"/>
              <a:gd name="T46" fmla="*/ 17505 w 21600"/>
              <a:gd name="T47" fmla="*/ 7740 h 21600"/>
              <a:gd name="T48" fmla="*/ 13230 w 21600"/>
              <a:gd name="T49" fmla="*/ 8786 h 21600"/>
              <a:gd name="T50" fmla="*/ 15120 w 21600"/>
              <a:gd name="T51" fmla="*/ 5021 h 21600"/>
              <a:gd name="T52" fmla="*/ 10800 w 21600"/>
              <a:gd name="T53" fmla="*/ 1255 h 21600"/>
              <a:gd name="T54" fmla="*/ 10800 w 21600"/>
              <a:gd name="T55" fmla="*/ 8263 h 21600"/>
              <a:gd name="T56" fmla="*/ 10800 w 21600"/>
              <a:gd name="T57" fmla="*/ 1255 h 21600"/>
              <a:gd name="T58" fmla="*/ 6615 w 21600"/>
              <a:gd name="T59" fmla="*/ 5021 h 21600"/>
              <a:gd name="T60" fmla="*/ 5805 w 21600"/>
              <a:gd name="T61" fmla="*/ 10408 h 21600"/>
              <a:gd name="T62" fmla="*/ 6480 w 21600"/>
              <a:gd name="T63" fmla="*/ 5021 h 21600"/>
              <a:gd name="T64" fmla="*/ 4320 w 21600"/>
              <a:gd name="T65" fmla="*/ 12395 h 21600"/>
              <a:gd name="T66" fmla="*/ 3015 w 21600"/>
              <a:gd name="T67" fmla="*/ 20240 h 21600"/>
              <a:gd name="T68" fmla="*/ 1170 w 21600"/>
              <a:gd name="T69" fmla="*/ 18044 h 21600"/>
              <a:gd name="T70" fmla="*/ 0 w 21600"/>
              <a:gd name="T71" fmla="*/ 0 h 21600"/>
              <a:gd name="T72" fmla="*/ 21600 w 21600"/>
              <a:gd name="T7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T70" t="T71" r="T72" b="T73"/>
            <a:pathLst>
              <a:path w="21600" h="21600" extrusionOk="0">
                <a:moveTo>
                  <a:pt x="21600" y="20868"/>
                </a:moveTo>
                <a:lnTo>
                  <a:pt x="21600" y="18044"/>
                </a:lnTo>
                <a:cubicBezTo>
                  <a:pt x="21600" y="14801"/>
                  <a:pt x="19845" y="12029"/>
                  <a:pt x="17325" y="10983"/>
                </a:cubicBezTo>
                <a:cubicBezTo>
                  <a:pt x="18135" y="10251"/>
                  <a:pt x="18630" y="9048"/>
                  <a:pt x="18630" y="7793"/>
                </a:cubicBezTo>
                <a:cubicBezTo>
                  <a:pt x="18630" y="5544"/>
                  <a:pt x="17055" y="3713"/>
                  <a:pt x="15120" y="3713"/>
                </a:cubicBezTo>
                <a:cubicBezTo>
                  <a:pt x="15030" y="3713"/>
                  <a:pt x="14940" y="3713"/>
                  <a:pt x="14895" y="3713"/>
                </a:cubicBezTo>
                <a:cubicBezTo>
                  <a:pt x="14445" y="1569"/>
                  <a:pt x="12780" y="0"/>
                  <a:pt x="10800" y="0"/>
                </a:cubicBezTo>
                <a:cubicBezTo>
                  <a:pt x="8820" y="0"/>
                  <a:pt x="7155" y="1569"/>
                  <a:pt x="6705" y="3713"/>
                </a:cubicBezTo>
                <a:cubicBezTo>
                  <a:pt x="6615" y="3713"/>
                  <a:pt x="6570" y="3713"/>
                  <a:pt x="6480" y="3713"/>
                </a:cubicBezTo>
                <a:cubicBezTo>
                  <a:pt x="4545" y="3713"/>
                  <a:pt x="2970" y="5544"/>
                  <a:pt x="2970" y="7793"/>
                </a:cubicBezTo>
                <a:cubicBezTo>
                  <a:pt x="2970" y="9100"/>
                  <a:pt x="3465" y="10251"/>
                  <a:pt x="4275" y="10983"/>
                </a:cubicBezTo>
                <a:cubicBezTo>
                  <a:pt x="1755" y="12029"/>
                  <a:pt x="0" y="14801"/>
                  <a:pt x="0" y="18096"/>
                </a:cubicBezTo>
                <a:lnTo>
                  <a:pt x="0" y="20920"/>
                </a:lnTo>
                <a:cubicBezTo>
                  <a:pt x="0" y="21286"/>
                  <a:pt x="270" y="21600"/>
                  <a:pt x="585" y="21600"/>
                </a:cubicBezTo>
                <a:lnTo>
                  <a:pt x="3555" y="21600"/>
                </a:lnTo>
                <a:cubicBezTo>
                  <a:pt x="3555" y="21600"/>
                  <a:pt x="3555" y="21600"/>
                  <a:pt x="3555" y="21600"/>
                </a:cubicBezTo>
                <a:lnTo>
                  <a:pt x="21015" y="21600"/>
                </a:lnTo>
                <a:cubicBezTo>
                  <a:pt x="21375" y="21548"/>
                  <a:pt x="21600" y="21286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ubicBezTo>
                  <a:pt x="21600" y="20868"/>
                  <a:pt x="21600" y="20868"/>
                  <a:pt x="21600" y="20868"/>
                </a:cubicBezTo>
                <a:close/>
                <a:moveTo>
                  <a:pt x="20430" y="18044"/>
                </a:moveTo>
                <a:lnTo>
                  <a:pt x="20430" y="20240"/>
                </a:lnTo>
                <a:lnTo>
                  <a:pt x="18585" y="20240"/>
                </a:lnTo>
                <a:lnTo>
                  <a:pt x="18585" y="17416"/>
                </a:lnTo>
                <a:cubicBezTo>
                  <a:pt x="18585" y="15638"/>
                  <a:pt x="18135" y="13860"/>
                  <a:pt x="17280" y="12395"/>
                </a:cubicBezTo>
                <a:cubicBezTo>
                  <a:pt x="19170" y="13337"/>
                  <a:pt x="20430" y="15533"/>
                  <a:pt x="20430" y="18044"/>
                </a:cubicBezTo>
                <a:close/>
                <a:moveTo>
                  <a:pt x="14400" y="15952"/>
                </a:moveTo>
                <a:cubicBezTo>
                  <a:pt x="14085" y="15952"/>
                  <a:pt x="13815" y="16265"/>
                  <a:pt x="13815" y="16632"/>
                </a:cubicBezTo>
                <a:lnTo>
                  <a:pt x="13815" y="20240"/>
                </a:lnTo>
                <a:lnTo>
                  <a:pt x="7740" y="20240"/>
                </a:lnTo>
                <a:lnTo>
                  <a:pt x="7740" y="16632"/>
                </a:lnTo>
                <a:cubicBezTo>
                  <a:pt x="7740" y="16265"/>
                  <a:pt x="7470" y="15952"/>
                  <a:pt x="7155" y="15952"/>
                </a:cubicBezTo>
                <a:cubicBezTo>
                  <a:pt x="6840" y="15952"/>
                  <a:pt x="6570" y="16265"/>
                  <a:pt x="6570" y="16632"/>
                </a:cubicBezTo>
                <a:lnTo>
                  <a:pt x="6570" y="20240"/>
                </a:lnTo>
                <a:lnTo>
                  <a:pt x="4140" y="20240"/>
                </a:lnTo>
                <a:lnTo>
                  <a:pt x="4140" y="17416"/>
                </a:lnTo>
                <a:cubicBezTo>
                  <a:pt x="4140" y="15272"/>
                  <a:pt x="4905" y="13232"/>
                  <a:pt x="6255" y="11768"/>
                </a:cubicBezTo>
                <a:cubicBezTo>
                  <a:pt x="6255" y="11768"/>
                  <a:pt x="6255" y="11768"/>
                  <a:pt x="6300" y="11715"/>
                </a:cubicBezTo>
                <a:cubicBezTo>
                  <a:pt x="6300" y="11715"/>
                  <a:pt x="6345" y="11663"/>
                  <a:pt x="6345" y="11663"/>
                </a:cubicBezTo>
                <a:cubicBezTo>
                  <a:pt x="7155" y="10826"/>
                  <a:pt x="8190" y="10199"/>
                  <a:pt x="9270" y="9885"/>
                </a:cubicBezTo>
                <a:cubicBezTo>
                  <a:pt x="10260" y="9623"/>
                  <a:pt x="11295" y="9623"/>
                  <a:pt x="12285" y="9885"/>
                </a:cubicBezTo>
                <a:cubicBezTo>
                  <a:pt x="13365" y="10199"/>
                  <a:pt x="14445" y="10826"/>
                  <a:pt x="15255" y="11715"/>
                </a:cubicBezTo>
                <a:cubicBezTo>
                  <a:pt x="16605" y="13180"/>
                  <a:pt x="17415" y="15272"/>
                  <a:pt x="17415" y="17416"/>
                </a:cubicBezTo>
                <a:lnTo>
                  <a:pt x="17415" y="20240"/>
                </a:lnTo>
                <a:lnTo>
                  <a:pt x="14940" y="20240"/>
                </a:lnTo>
                <a:lnTo>
                  <a:pt x="14940" y="16632"/>
                </a:lnTo>
                <a:cubicBezTo>
                  <a:pt x="14985" y="16265"/>
                  <a:pt x="14760" y="15952"/>
                  <a:pt x="14400" y="15952"/>
                </a:cubicBezTo>
                <a:close/>
                <a:moveTo>
                  <a:pt x="17505" y="7740"/>
                </a:moveTo>
                <a:cubicBezTo>
                  <a:pt x="17505" y="8996"/>
                  <a:pt x="16785" y="10042"/>
                  <a:pt x="15795" y="10408"/>
                </a:cubicBezTo>
                <a:cubicBezTo>
                  <a:pt x="15030" y="9676"/>
                  <a:pt x="14175" y="9153"/>
                  <a:pt x="13230" y="8786"/>
                </a:cubicBezTo>
                <a:cubicBezTo>
                  <a:pt x="14265" y="7950"/>
                  <a:pt x="14940" y="6590"/>
                  <a:pt x="14985" y="5021"/>
                </a:cubicBezTo>
                <a:cubicBezTo>
                  <a:pt x="15030" y="5021"/>
                  <a:pt x="15075" y="5021"/>
                  <a:pt x="15120" y="5021"/>
                </a:cubicBezTo>
                <a:cubicBezTo>
                  <a:pt x="16425" y="5021"/>
                  <a:pt x="17505" y="6224"/>
                  <a:pt x="17505" y="7740"/>
                </a:cubicBezTo>
                <a:close/>
                <a:moveTo>
                  <a:pt x="10800" y="1255"/>
                </a:moveTo>
                <a:cubicBezTo>
                  <a:pt x="12465" y="1255"/>
                  <a:pt x="13815" y="2824"/>
                  <a:pt x="13815" y="4759"/>
                </a:cubicBezTo>
                <a:cubicBezTo>
                  <a:pt x="13815" y="6694"/>
                  <a:pt x="12465" y="8263"/>
                  <a:pt x="10800" y="8263"/>
                </a:cubicBezTo>
                <a:cubicBezTo>
                  <a:pt x="9135" y="8263"/>
                  <a:pt x="7785" y="6694"/>
                  <a:pt x="7785" y="4759"/>
                </a:cubicBezTo>
                <a:cubicBezTo>
                  <a:pt x="7785" y="2877"/>
                  <a:pt x="9135" y="1255"/>
                  <a:pt x="10800" y="1255"/>
                </a:cubicBezTo>
                <a:close/>
                <a:moveTo>
                  <a:pt x="6480" y="5021"/>
                </a:moveTo>
                <a:cubicBezTo>
                  <a:pt x="6525" y="5021"/>
                  <a:pt x="6570" y="5021"/>
                  <a:pt x="6615" y="5021"/>
                </a:cubicBezTo>
                <a:cubicBezTo>
                  <a:pt x="6660" y="6590"/>
                  <a:pt x="7335" y="7950"/>
                  <a:pt x="8370" y="8786"/>
                </a:cubicBezTo>
                <a:cubicBezTo>
                  <a:pt x="7425" y="9153"/>
                  <a:pt x="6570" y="9676"/>
                  <a:pt x="5805" y="10408"/>
                </a:cubicBezTo>
                <a:cubicBezTo>
                  <a:pt x="4770" y="10094"/>
                  <a:pt x="4095" y="8996"/>
                  <a:pt x="4095" y="7740"/>
                </a:cubicBezTo>
                <a:cubicBezTo>
                  <a:pt x="4140" y="6224"/>
                  <a:pt x="5175" y="5021"/>
                  <a:pt x="6480" y="5021"/>
                </a:cubicBezTo>
                <a:close/>
                <a:moveTo>
                  <a:pt x="1170" y="18044"/>
                </a:moveTo>
                <a:cubicBezTo>
                  <a:pt x="1170" y="15533"/>
                  <a:pt x="2430" y="13389"/>
                  <a:pt x="4320" y="12395"/>
                </a:cubicBezTo>
                <a:cubicBezTo>
                  <a:pt x="3465" y="13860"/>
                  <a:pt x="3015" y="15585"/>
                  <a:pt x="3015" y="17416"/>
                </a:cubicBezTo>
                <a:lnTo>
                  <a:pt x="3015" y="20240"/>
                </a:lnTo>
                <a:lnTo>
                  <a:pt x="1170" y="20240"/>
                </a:lnTo>
                <a:lnTo>
                  <a:pt x="1170" y="180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9" name="Google Shape;4315;p183"/>
          <p:cNvSpPr>
            <a:spLocks/>
          </p:cNvSpPr>
          <p:nvPr/>
        </p:nvSpPr>
        <p:spPr bwMode="auto">
          <a:xfrm>
            <a:off x="6422027" y="2266225"/>
            <a:ext cx="304800" cy="211138"/>
          </a:xfrm>
          <a:custGeom>
            <a:avLst/>
            <a:gdLst>
              <a:gd name="T0" fmla="*/ 21015 w 21547"/>
              <a:gd name="T1" fmla="*/ 9016 h 21600"/>
              <a:gd name="T2" fmla="*/ 20025 w 21547"/>
              <a:gd name="T3" fmla="*/ 9016 h 21600"/>
              <a:gd name="T4" fmla="*/ 18045 w 21547"/>
              <a:gd name="T5" fmla="*/ 0 h 21600"/>
              <a:gd name="T6" fmla="*/ 12960 w 21547"/>
              <a:gd name="T7" fmla="*/ 843 h 21600"/>
              <a:gd name="T8" fmla="*/ 11385 w 21547"/>
              <a:gd name="T9" fmla="*/ 12130 h 21600"/>
              <a:gd name="T10" fmla="*/ 10800 w 21547"/>
              <a:gd name="T11" fmla="*/ 1686 h 21600"/>
              <a:gd name="T12" fmla="*/ 2970 w 21547"/>
              <a:gd name="T13" fmla="*/ 2530 h 21600"/>
              <a:gd name="T14" fmla="*/ 585 w 21547"/>
              <a:gd name="T15" fmla="*/ 12130 h 21600"/>
              <a:gd name="T16" fmla="*/ 0 w 21547"/>
              <a:gd name="T17" fmla="*/ 18162 h 21600"/>
              <a:gd name="T18" fmla="*/ 3060 w 21547"/>
              <a:gd name="T19" fmla="*/ 19005 h 21600"/>
              <a:gd name="T20" fmla="*/ 7650 w 21547"/>
              <a:gd name="T21" fmla="*/ 19005 h 21600"/>
              <a:gd name="T22" fmla="*/ 17955 w 21547"/>
              <a:gd name="T23" fmla="*/ 21600 h 21600"/>
              <a:gd name="T24" fmla="*/ 20925 w 21547"/>
              <a:gd name="T25" fmla="*/ 19005 h 21600"/>
              <a:gd name="T26" fmla="*/ 21510 w 21547"/>
              <a:gd name="T27" fmla="*/ 9859 h 21600"/>
              <a:gd name="T28" fmla="*/ 4095 w 21547"/>
              <a:gd name="T29" fmla="*/ 3373 h 21600"/>
              <a:gd name="T30" fmla="*/ 10215 w 21547"/>
              <a:gd name="T31" fmla="*/ 12130 h 21600"/>
              <a:gd name="T32" fmla="*/ 4095 w 21547"/>
              <a:gd name="T33" fmla="*/ 3373 h 21600"/>
              <a:gd name="T34" fmla="*/ 4185 w 21547"/>
              <a:gd name="T35" fmla="*/ 18746 h 21600"/>
              <a:gd name="T36" fmla="*/ 5940 w 21547"/>
              <a:gd name="T37" fmla="*/ 16670 h 21600"/>
              <a:gd name="T38" fmla="*/ 5355 w 21547"/>
              <a:gd name="T39" fmla="*/ 19914 h 21600"/>
              <a:gd name="T40" fmla="*/ 16830 w 21547"/>
              <a:gd name="T41" fmla="*/ 18811 h 21600"/>
              <a:gd name="T42" fmla="*/ 18630 w 21547"/>
              <a:gd name="T43" fmla="*/ 16735 h 21600"/>
              <a:gd name="T44" fmla="*/ 18000 w 21547"/>
              <a:gd name="T45" fmla="*/ 19978 h 21600"/>
              <a:gd name="T46" fmla="*/ 20295 w 21547"/>
              <a:gd name="T47" fmla="*/ 17189 h 21600"/>
              <a:gd name="T48" fmla="*/ 19710 w 21547"/>
              <a:gd name="T49" fmla="*/ 15762 h 21600"/>
              <a:gd name="T50" fmla="*/ 15795 w 21547"/>
              <a:gd name="T51" fmla="*/ 16800 h 21600"/>
              <a:gd name="T52" fmla="*/ 15570 w 21547"/>
              <a:gd name="T53" fmla="*/ 17254 h 21600"/>
              <a:gd name="T54" fmla="*/ 13860 w 21547"/>
              <a:gd name="T55" fmla="*/ 17254 h 21600"/>
              <a:gd name="T56" fmla="*/ 8505 w 21547"/>
              <a:gd name="T57" fmla="*/ 17254 h 21600"/>
              <a:gd name="T58" fmla="*/ 7695 w 21547"/>
              <a:gd name="T59" fmla="*/ 17254 h 21600"/>
              <a:gd name="T60" fmla="*/ 7335 w 21547"/>
              <a:gd name="T61" fmla="*/ 16151 h 21600"/>
              <a:gd name="T62" fmla="*/ 3375 w 21547"/>
              <a:gd name="T63" fmla="*/ 16281 h 21600"/>
              <a:gd name="T64" fmla="*/ 1170 w 21547"/>
              <a:gd name="T65" fmla="*/ 17319 h 21600"/>
              <a:gd name="T66" fmla="*/ 3555 w 21547"/>
              <a:gd name="T67" fmla="*/ 13816 h 21600"/>
              <a:gd name="T68" fmla="*/ 10800 w 21547"/>
              <a:gd name="T69" fmla="*/ 13816 h 21600"/>
              <a:gd name="T70" fmla="*/ 13545 w 21547"/>
              <a:gd name="T71" fmla="*/ 13816 h 21600"/>
              <a:gd name="T72" fmla="*/ 14130 w 21547"/>
              <a:gd name="T73" fmla="*/ 12973 h 21600"/>
              <a:gd name="T74" fmla="*/ 17595 w 21547"/>
              <a:gd name="T75" fmla="*/ 1687 h 21600"/>
              <a:gd name="T76" fmla="*/ 19575 w 21547"/>
              <a:gd name="T77" fmla="*/ 10703 h 21600"/>
              <a:gd name="T78" fmla="*/ 20430 w 21547"/>
              <a:gd name="T79" fmla="*/ 10703 h 21600"/>
              <a:gd name="T80" fmla="*/ 0 w 21547"/>
              <a:gd name="T81" fmla="*/ 0 h 21600"/>
              <a:gd name="T82" fmla="*/ 21547 w 21547"/>
              <a:gd name="T8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T80" t="T81" r="T82" b="T83"/>
            <a:pathLst>
              <a:path w="21547" h="21600" extrusionOk="0">
                <a:moveTo>
                  <a:pt x="21420" y="9276"/>
                </a:moveTo>
                <a:cubicBezTo>
                  <a:pt x="21330" y="9146"/>
                  <a:pt x="21150" y="9016"/>
                  <a:pt x="21015" y="9016"/>
                </a:cubicBezTo>
                <a:cubicBezTo>
                  <a:pt x="21015" y="9016"/>
                  <a:pt x="21015" y="9016"/>
                  <a:pt x="21015" y="9016"/>
                </a:cubicBezTo>
                <a:lnTo>
                  <a:pt x="20025" y="9016"/>
                </a:lnTo>
                <a:lnTo>
                  <a:pt x="18585" y="649"/>
                </a:lnTo>
                <a:cubicBezTo>
                  <a:pt x="18540" y="259"/>
                  <a:pt x="18270" y="0"/>
                  <a:pt x="18045" y="0"/>
                </a:cubicBezTo>
                <a:lnTo>
                  <a:pt x="13545" y="0"/>
                </a:lnTo>
                <a:cubicBezTo>
                  <a:pt x="13230" y="0"/>
                  <a:pt x="12960" y="389"/>
                  <a:pt x="12960" y="843"/>
                </a:cubicBezTo>
                <a:lnTo>
                  <a:pt x="12960" y="12130"/>
                </a:lnTo>
                <a:lnTo>
                  <a:pt x="11385" y="12130"/>
                </a:lnTo>
                <a:lnTo>
                  <a:pt x="11385" y="2530"/>
                </a:lnTo>
                <a:cubicBezTo>
                  <a:pt x="11385" y="2076"/>
                  <a:pt x="11115" y="1686"/>
                  <a:pt x="10800" y="1686"/>
                </a:cubicBezTo>
                <a:lnTo>
                  <a:pt x="3555" y="1686"/>
                </a:lnTo>
                <a:cubicBezTo>
                  <a:pt x="3240" y="1686"/>
                  <a:pt x="2970" y="2076"/>
                  <a:pt x="2970" y="2530"/>
                </a:cubicBezTo>
                <a:lnTo>
                  <a:pt x="2970" y="12130"/>
                </a:lnTo>
                <a:lnTo>
                  <a:pt x="585" y="12130"/>
                </a:lnTo>
                <a:cubicBezTo>
                  <a:pt x="270" y="12130"/>
                  <a:pt x="0" y="12519"/>
                  <a:pt x="0" y="12973"/>
                </a:cubicBezTo>
                <a:lnTo>
                  <a:pt x="0" y="18162"/>
                </a:lnTo>
                <a:cubicBezTo>
                  <a:pt x="0" y="18616"/>
                  <a:pt x="270" y="19005"/>
                  <a:pt x="585" y="19005"/>
                </a:cubicBezTo>
                <a:lnTo>
                  <a:pt x="3060" y="19005"/>
                </a:lnTo>
                <a:cubicBezTo>
                  <a:pt x="3330" y="20497"/>
                  <a:pt x="4275" y="21600"/>
                  <a:pt x="5355" y="21600"/>
                </a:cubicBezTo>
                <a:cubicBezTo>
                  <a:pt x="6480" y="21600"/>
                  <a:pt x="7425" y="20497"/>
                  <a:pt x="7650" y="19005"/>
                </a:cubicBezTo>
                <a:lnTo>
                  <a:pt x="15660" y="19005"/>
                </a:lnTo>
                <a:cubicBezTo>
                  <a:pt x="15930" y="20497"/>
                  <a:pt x="16875" y="21600"/>
                  <a:pt x="17955" y="21600"/>
                </a:cubicBezTo>
                <a:cubicBezTo>
                  <a:pt x="19035" y="21600"/>
                  <a:pt x="20025" y="20497"/>
                  <a:pt x="20250" y="19005"/>
                </a:cubicBezTo>
                <a:lnTo>
                  <a:pt x="20925" y="19005"/>
                </a:lnTo>
                <a:cubicBezTo>
                  <a:pt x="21240" y="19005"/>
                  <a:pt x="21510" y="18616"/>
                  <a:pt x="21510" y="18162"/>
                </a:cubicBezTo>
                <a:lnTo>
                  <a:pt x="21510" y="9859"/>
                </a:lnTo>
                <a:cubicBezTo>
                  <a:pt x="21600" y="9600"/>
                  <a:pt x="21510" y="9405"/>
                  <a:pt x="21420" y="9276"/>
                </a:cubicBezTo>
                <a:close/>
                <a:moveTo>
                  <a:pt x="4095" y="3373"/>
                </a:moveTo>
                <a:lnTo>
                  <a:pt x="10215" y="3373"/>
                </a:lnTo>
                <a:lnTo>
                  <a:pt x="10215" y="12130"/>
                </a:lnTo>
                <a:lnTo>
                  <a:pt x="4095" y="12130"/>
                </a:lnTo>
                <a:lnTo>
                  <a:pt x="4095" y="3373"/>
                </a:lnTo>
                <a:close/>
                <a:moveTo>
                  <a:pt x="5355" y="19914"/>
                </a:moveTo>
                <a:cubicBezTo>
                  <a:pt x="4860" y="19914"/>
                  <a:pt x="4365" y="19459"/>
                  <a:pt x="4185" y="18746"/>
                </a:cubicBezTo>
                <a:cubicBezTo>
                  <a:pt x="4005" y="18032"/>
                  <a:pt x="4140" y="17254"/>
                  <a:pt x="4545" y="16800"/>
                </a:cubicBezTo>
                <a:cubicBezTo>
                  <a:pt x="4950" y="16346"/>
                  <a:pt x="5535" y="16281"/>
                  <a:pt x="5940" y="16670"/>
                </a:cubicBezTo>
                <a:cubicBezTo>
                  <a:pt x="6390" y="17059"/>
                  <a:pt x="6615" y="17838"/>
                  <a:pt x="6525" y="18551"/>
                </a:cubicBezTo>
                <a:cubicBezTo>
                  <a:pt x="6435" y="19330"/>
                  <a:pt x="5940" y="19914"/>
                  <a:pt x="5355" y="19914"/>
                </a:cubicBezTo>
                <a:close/>
                <a:moveTo>
                  <a:pt x="18000" y="19978"/>
                </a:moveTo>
                <a:cubicBezTo>
                  <a:pt x="17505" y="19978"/>
                  <a:pt x="17010" y="19524"/>
                  <a:pt x="16830" y="18811"/>
                </a:cubicBezTo>
                <a:cubicBezTo>
                  <a:pt x="16650" y="18097"/>
                  <a:pt x="16830" y="17319"/>
                  <a:pt x="17190" y="16865"/>
                </a:cubicBezTo>
                <a:cubicBezTo>
                  <a:pt x="17595" y="16411"/>
                  <a:pt x="18180" y="16346"/>
                  <a:pt x="18630" y="16735"/>
                </a:cubicBezTo>
                <a:cubicBezTo>
                  <a:pt x="19035" y="17124"/>
                  <a:pt x="19260" y="17838"/>
                  <a:pt x="19170" y="18487"/>
                </a:cubicBezTo>
                <a:cubicBezTo>
                  <a:pt x="19125" y="19330"/>
                  <a:pt x="18585" y="19978"/>
                  <a:pt x="18000" y="19978"/>
                </a:cubicBezTo>
                <a:close/>
                <a:moveTo>
                  <a:pt x="20430" y="17319"/>
                </a:moveTo>
                <a:cubicBezTo>
                  <a:pt x="20340" y="17319"/>
                  <a:pt x="20340" y="17319"/>
                  <a:pt x="20295" y="17189"/>
                </a:cubicBezTo>
                <a:cubicBezTo>
                  <a:pt x="20250" y="16995"/>
                  <a:pt x="20205" y="16865"/>
                  <a:pt x="20160" y="16670"/>
                </a:cubicBezTo>
                <a:cubicBezTo>
                  <a:pt x="20070" y="16346"/>
                  <a:pt x="19890" y="16022"/>
                  <a:pt x="19710" y="15762"/>
                </a:cubicBezTo>
                <a:cubicBezTo>
                  <a:pt x="19350" y="15243"/>
                  <a:pt x="18855" y="14854"/>
                  <a:pt x="18315" y="14724"/>
                </a:cubicBezTo>
                <a:cubicBezTo>
                  <a:pt x="17280" y="14530"/>
                  <a:pt x="16200" y="15373"/>
                  <a:pt x="15795" y="16800"/>
                </a:cubicBezTo>
                <a:cubicBezTo>
                  <a:pt x="15750" y="16865"/>
                  <a:pt x="15750" y="17189"/>
                  <a:pt x="15660" y="17254"/>
                </a:cubicBezTo>
                <a:cubicBezTo>
                  <a:pt x="15660" y="17254"/>
                  <a:pt x="15615" y="17254"/>
                  <a:pt x="15570" y="17254"/>
                </a:cubicBezTo>
                <a:cubicBezTo>
                  <a:pt x="15435" y="17254"/>
                  <a:pt x="15345" y="17254"/>
                  <a:pt x="15210" y="17254"/>
                </a:cubicBezTo>
                <a:cubicBezTo>
                  <a:pt x="14760" y="17254"/>
                  <a:pt x="14310" y="17254"/>
                  <a:pt x="13860" y="17254"/>
                </a:cubicBezTo>
                <a:cubicBezTo>
                  <a:pt x="12600" y="17254"/>
                  <a:pt x="11340" y="17254"/>
                  <a:pt x="10080" y="17254"/>
                </a:cubicBezTo>
                <a:cubicBezTo>
                  <a:pt x="9540" y="17254"/>
                  <a:pt x="9045" y="17254"/>
                  <a:pt x="8505" y="17254"/>
                </a:cubicBezTo>
                <a:cubicBezTo>
                  <a:pt x="8325" y="17254"/>
                  <a:pt x="8145" y="17254"/>
                  <a:pt x="7965" y="17254"/>
                </a:cubicBezTo>
                <a:cubicBezTo>
                  <a:pt x="7875" y="17254"/>
                  <a:pt x="7740" y="17319"/>
                  <a:pt x="7695" y="17254"/>
                </a:cubicBezTo>
                <a:cubicBezTo>
                  <a:pt x="7650" y="17254"/>
                  <a:pt x="7650" y="17254"/>
                  <a:pt x="7650" y="17124"/>
                </a:cubicBezTo>
                <a:cubicBezTo>
                  <a:pt x="7560" y="16800"/>
                  <a:pt x="7470" y="16411"/>
                  <a:pt x="7335" y="16151"/>
                </a:cubicBezTo>
                <a:cubicBezTo>
                  <a:pt x="7020" y="15503"/>
                  <a:pt x="6615" y="15049"/>
                  <a:pt x="6120" y="14854"/>
                </a:cubicBezTo>
                <a:cubicBezTo>
                  <a:pt x="5085" y="14335"/>
                  <a:pt x="3960" y="14984"/>
                  <a:pt x="3375" y="16281"/>
                </a:cubicBezTo>
                <a:cubicBezTo>
                  <a:pt x="3240" y="16605"/>
                  <a:pt x="3150" y="16930"/>
                  <a:pt x="3060" y="17319"/>
                </a:cubicBezTo>
                <a:lnTo>
                  <a:pt x="1170" y="17319"/>
                </a:lnTo>
                <a:lnTo>
                  <a:pt x="1170" y="13816"/>
                </a:lnTo>
                <a:lnTo>
                  <a:pt x="3555" y="13816"/>
                </a:lnTo>
                <a:cubicBezTo>
                  <a:pt x="3555" y="13816"/>
                  <a:pt x="3555" y="13816"/>
                  <a:pt x="3555" y="13816"/>
                </a:cubicBezTo>
                <a:lnTo>
                  <a:pt x="10800" y="13816"/>
                </a:lnTo>
                <a:cubicBezTo>
                  <a:pt x="10800" y="13816"/>
                  <a:pt x="10800" y="13816"/>
                  <a:pt x="10845" y="13816"/>
                </a:cubicBezTo>
                <a:lnTo>
                  <a:pt x="13545" y="13816"/>
                </a:lnTo>
                <a:cubicBezTo>
                  <a:pt x="13860" y="13816"/>
                  <a:pt x="14130" y="13427"/>
                  <a:pt x="14130" y="12973"/>
                </a:cubicBezTo>
                <a:cubicBezTo>
                  <a:pt x="14130" y="12973"/>
                  <a:pt x="14130" y="12973"/>
                  <a:pt x="14130" y="12973"/>
                </a:cubicBezTo>
                <a:lnTo>
                  <a:pt x="14130" y="1687"/>
                </a:lnTo>
                <a:lnTo>
                  <a:pt x="17595" y="1687"/>
                </a:lnTo>
                <a:lnTo>
                  <a:pt x="19035" y="10054"/>
                </a:lnTo>
                <a:cubicBezTo>
                  <a:pt x="19080" y="10443"/>
                  <a:pt x="19350" y="10703"/>
                  <a:pt x="19575" y="10703"/>
                </a:cubicBezTo>
                <a:cubicBezTo>
                  <a:pt x="19575" y="10703"/>
                  <a:pt x="19575" y="10703"/>
                  <a:pt x="19575" y="10703"/>
                </a:cubicBezTo>
                <a:lnTo>
                  <a:pt x="20430" y="10703"/>
                </a:lnTo>
                <a:lnTo>
                  <a:pt x="20430" y="173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20" name="Google Shape;4316;p183"/>
          <p:cNvSpPr>
            <a:spLocks/>
          </p:cNvSpPr>
          <p:nvPr/>
        </p:nvSpPr>
        <p:spPr bwMode="auto">
          <a:xfrm>
            <a:off x="1280341" y="4344488"/>
            <a:ext cx="304800" cy="141288"/>
          </a:xfrm>
          <a:custGeom>
            <a:avLst/>
            <a:gdLst>
              <a:gd name="T0" fmla="*/ 21016 w 21505"/>
              <a:gd name="T1" fmla="*/ 7555 h 21600"/>
              <a:gd name="T2" fmla="*/ 17244 w 21505"/>
              <a:gd name="T3" fmla="*/ 7555 h 21600"/>
              <a:gd name="T4" fmla="*/ 13337 w 21505"/>
              <a:gd name="T5" fmla="*/ 291 h 21600"/>
              <a:gd name="T6" fmla="*/ 12978 w 21505"/>
              <a:gd name="T7" fmla="*/ 0 h 21600"/>
              <a:gd name="T8" fmla="*/ 5748 w 21505"/>
              <a:gd name="T9" fmla="*/ 0 h 21600"/>
              <a:gd name="T10" fmla="*/ 5299 w 21505"/>
              <a:gd name="T11" fmla="*/ 484 h 21600"/>
              <a:gd name="T12" fmla="*/ 2829 w 21505"/>
              <a:gd name="T13" fmla="*/ 7555 h 21600"/>
              <a:gd name="T14" fmla="*/ 584 w 21505"/>
              <a:gd name="T15" fmla="*/ 7555 h 21600"/>
              <a:gd name="T16" fmla="*/ 0 w 21505"/>
              <a:gd name="T17" fmla="*/ 8814 h 21600"/>
              <a:gd name="T18" fmla="*/ 0 w 21505"/>
              <a:gd name="T19" fmla="*/ 16466 h 21600"/>
              <a:gd name="T20" fmla="*/ 584 w 21505"/>
              <a:gd name="T21" fmla="*/ 17726 h 21600"/>
              <a:gd name="T22" fmla="*/ 3054 w 21505"/>
              <a:gd name="T23" fmla="*/ 17726 h 21600"/>
              <a:gd name="T24" fmla="*/ 5344 w 21505"/>
              <a:gd name="T25" fmla="*/ 21600 h 21600"/>
              <a:gd name="T26" fmla="*/ 7634 w 21505"/>
              <a:gd name="T27" fmla="*/ 17726 h 21600"/>
              <a:gd name="T28" fmla="*/ 15627 w 21505"/>
              <a:gd name="T29" fmla="*/ 17726 h 21600"/>
              <a:gd name="T30" fmla="*/ 17918 w 21505"/>
              <a:gd name="T31" fmla="*/ 21600 h 21600"/>
              <a:gd name="T32" fmla="*/ 20208 w 21505"/>
              <a:gd name="T33" fmla="*/ 17726 h 21600"/>
              <a:gd name="T34" fmla="*/ 20881 w 21505"/>
              <a:gd name="T35" fmla="*/ 17726 h 21600"/>
              <a:gd name="T36" fmla="*/ 21465 w 21505"/>
              <a:gd name="T37" fmla="*/ 16466 h 21600"/>
              <a:gd name="T38" fmla="*/ 21465 w 21505"/>
              <a:gd name="T39" fmla="*/ 8814 h 21600"/>
              <a:gd name="T40" fmla="*/ 21016 w 21505"/>
              <a:gd name="T41" fmla="*/ 7555 h 21600"/>
              <a:gd name="T42" fmla="*/ 5434 w 21505"/>
              <a:gd name="T43" fmla="*/ 19082 h 21600"/>
              <a:gd name="T44" fmla="*/ 4221 w 21505"/>
              <a:gd name="T45" fmla="*/ 16466 h 21600"/>
              <a:gd name="T46" fmla="*/ 5434 w 21505"/>
              <a:gd name="T47" fmla="*/ 13851 h 21600"/>
              <a:gd name="T48" fmla="*/ 6646 w 21505"/>
              <a:gd name="T49" fmla="*/ 16466 h 21600"/>
              <a:gd name="T50" fmla="*/ 5434 w 21505"/>
              <a:gd name="T51" fmla="*/ 19082 h 21600"/>
              <a:gd name="T52" fmla="*/ 18052 w 21505"/>
              <a:gd name="T53" fmla="*/ 19082 h 21600"/>
              <a:gd name="T54" fmla="*/ 16840 w 21505"/>
              <a:gd name="T55" fmla="*/ 16370 h 21600"/>
              <a:gd name="T56" fmla="*/ 18052 w 21505"/>
              <a:gd name="T57" fmla="*/ 13754 h 21600"/>
              <a:gd name="T58" fmla="*/ 19265 w 21505"/>
              <a:gd name="T59" fmla="*/ 16370 h 21600"/>
              <a:gd name="T60" fmla="*/ 19265 w 21505"/>
              <a:gd name="T61" fmla="*/ 16370 h 21600"/>
              <a:gd name="T62" fmla="*/ 19265 w 21505"/>
              <a:gd name="T63" fmla="*/ 16370 h 21600"/>
              <a:gd name="T64" fmla="*/ 19265 w 21505"/>
              <a:gd name="T65" fmla="*/ 16370 h 21600"/>
              <a:gd name="T66" fmla="*/ 18052 w 21505"/>
              <a:gd name="T67" fmla="*/ 19082 h 21600"/>
              <a:gd name="T68" fmla="*/ 20477 w 21505"/>
              <a:gd name="T69" fmla="*/ 15207 h 21600"/>
              <a:gd name="T70" fmla="*/ 20388 w 21505"/>
              <a:gd name="T71" fmla="*/ 15207 h 21600"/>
              <a:gd name="T72" fmla="*/ 18097 w 21505"/>
              <a:gd name="T73" fmla="*/ 11333 h 21600"/>
              <a:gd name="T74" fmla="*/ 15807 w 21505"/>
              <a:gd name="T75" fmla="*/ 15207 h 21600"/>
              <a:gd name="T76" fmla="*/ 7814 w 21505"/>
              <a:gd name="T77" fmla="*/ 15207 h 21600"/>
              <a:gd name="T78" fmla="*/ 5524 w 21505"/>
              <a:gd name="T79" fmla="*/ 11333 h 21600"/>
              <a:gd name="T80" fmla="*/ 3233 w 21505"/>
              <a:gd name="T81" fmla="*/ 15207 h 21600"/>
              <a:gd name="T82" fmla="*/ 1347 w 21505"/>
              <a:gd name="T83" fmla="*/ 15207 h 21600"/>
              <a:gd name="T84" fmla="*/ 1347 w 21505"/>
              <a:gd name="T85" fmla="*/ 10074 h 21600"/>
              <a:gd name="T86" fmla="*/ 3278 w 21505"/>
              <a:gd name="T87" fmla="*/ 10074 h 21600"/>
              <a:gd name="T88" fmla="*/ 3727 w 21505"/>
              <a:gd name="T89" fmla="*/ 9589 h 21600"/>
              <a:gd name="T90" fmla="*/ 6197 w 21505"/>
              <a:gd name="T91" fmla="*/ 2518 h 21600"/>
              <a:gd name="T92" fmla="*/ 12888 w 21505"/>
              <a:gd name="T93" fmla="*/ 2518 h 21600"/>
              <a:gd name="T94" fmla="*/ 16795 w 21505"/>
              <a:gd name="T95" fmla="*/ 9783 h 21600"/>
              <a:gd name="T96" fmla="*/ 17154 w 21505"/>
              <a:gd name="T97" fmla="*/ 10074 h 21600"/>
              <a:gd name="T98" fmla="*/ 20567 w 21505"/>
              <a:gd name="T99" fmla="*/ 10074 h 21600"/>
              <a:gd name="T100" fmla="*/ 20567 w 21505"/>
              <a:gd name="T101" fmla="*/ 15207 h 21600"/>
              <a:gd name="T102" fmla="*/ 20477 w 21505"/>
              <a:gd name="T103" fmla="*/ 15207 h 21600"/>
              <a:gd name="T104" fmla="*/ 0 w 21505"/>
              <a:gd name="T105" fmla="*/ 0 h 21600"/>
              <a:gd name="T106" fmla="*/ 21505 w 21505"/>
              <a:gd name="T10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T104" t="T105" r="T106" b="T107"/>
            <a:pathLst>
              <a:path w="21505" h="21600" extrusionOk="0">
                <a:moveTo>
                  <a:pt x="21016" y="7555"/>
                </a:moveTo>
                <a:lnTo>
                  <a:pt x="17244" y="7555"/>
                </a:lnTo>
                <a:lnTo>
                  <a:pt x="13337" y="291"/>
                </a:lnTo>
                <a:cubicBezTo>
                  <a:pt x="13247" y="97"/>
                  <a:pt x="13113" y="0"/>
                  <a:pt x="12978" y="0"/>
                </a:cubicBezTo>
                <a:lnTo>
                  <a:pt x="5748" y="0"/>
                </a:lnTo>
                <a:cubicBezTo>
                  <a:pt x="5568" y="0"/>
                  <a:pt x="5389" y="194"/>
                  <a:pt x="5299" y="484"/>
                </a:cubicBezTo>
                <a:lnTo>
                  <a:pt x="2829" y="7555"/>
                </a:lnTo>
                <a:lnTo>
                  <a:pt x="584" y="7555"/>
                </a:lnTo>
                <a:cubicBezTo>
                  <a:pt x="269" y="7555"/>
                  <a:pt x="0" y="8136"/>
                  <a:pt x="0" y="8814"/>
                </a:cubicBezTo>
                <a:lnTo>
                  <a:pt x="0" y="16466"/>
                </a:lnTo>
                <a:cubicBezTo>
                  <a:pt x="0" y="17144"/>
                  <a:pt x="269" y="17726"/>
                  <a:pt x="584" y="17726"/>
                </a:cubicBezTo>
                <a:lnTo>
                  <a:pt x="3054" y="17726"/>
                </a:lnTo>
                <a:cubicBezTo>
                  <a:pt x="3323" y="19953"/>
                  <a:pt x="4266" y="21600"/>
                  <a:pt x="5344" y="21600"/>
                </a:cubicBezTo>
                <a:cubicBezTo>
                  <a:pt x="6422" y="21600"/>
                  <a:pt x="7410" y="19953"/>
                  <a:pt x="7634" y="17726"/>
                </a:cubicBezTo>
                <a:lnTo>
                  <a:pt x="15627" y="17726"/>
                </a:lnTo>
                <a:cubicBezTo>
                  <a:pt x="15897" y="19953"/>
                  <a:pt x="16840" y="21600"/>
                  <a:pt x="17918" y="21600"/>
                </a:cubicBezTo>
                <a:cubicBezTo>
                  <a:pt x="18995" y="21600"/>
                  <a:pt x="19983" y="19953"/>
                  <a:pt x="20208" y="17726"/>
                </a:cubicBezTo>
                <a:lnTo>
                  <a:pt x="20881" y="17726"/>
                </a:lnTo>
                <a:cubicBezTo>
                  <a:pt x="21196" y="17726"/>
                  <a:pt x="21465" y="17144"/>
                  <a:pt x="21465" y="16466"/>
                </a:cubicBezTo>
                <a:lnTo>
                  <a:pt x="21465" y="8814"/>
                </a:lnTo>
                <a:cubicBezTo>
                  <a:pt x="21600" y="8136"/>
                  <a:pt x="21375" y="7555"/>
                  <a:pt x="21016" y="7555"/>
                </a:cubicBezTo>
                <a:close/>
                <a:moveTo>
                  <a:pt x="5434" y="19082"/>
                </a:moveTo>
                <a:cubicBezTo>
                  <a:pt x="4760" y="19082"/>
                  <a:pt x="4221" y="17919"/>
                  <a:pt x="4221" y="16466"/>
                </a:cubicBezTo>
                <a:cubicBezTo>
                  <a:pt x="4221" y="15013"/>
                  <a:pt x="4760" y="13851"/>
                  <a:pt x="5434" y="13851"/>
                </a:cubicBezTo>
                <a:cubicBezTo>
                  <a:pt x="6107" y="13851"/>
                  <a:pt x="6646" y="15013"/>
                  <a:pt x="6646" y="16466"/>
                </a:cubicBezTo>
                <a:cubicBezTo>
                  <a:pt x="6646" y="17919"/>
                  <a:pt x="6107" y="19082"/>
                  <a:pt x="5434" y="19082"/>
                </a:cubicBezTo>
                <a:close/>
                <a:moveTo>
                  <a:pt x="18052" y="19082"/>
                </a:moveTo>
                <a:cubicBezTo>
                  <a:pt x="17379" y="19082"/>
                  <a:pt x="16840" y="17919"/>
                  <a:pt x="16840" y="16370"/>
                </a:cubicBezTo>
                <a:cubicBezTo>
                  <a:pt x="16840" y="14917"/>
                  <a:pt x="17379" y="13754"/>
                  <a:pt x="18052" y="13754"/>
                </a:cubicBezTo>
                <a:cubicBezTo>
                  <a:pt x="18726" y="13754"/>
                  <a:pt x="19265" y="14917"/>
                  <a:pt x="19265" y="16370"/>
                </a:cubicBezTo>
                <a:cubicBezTo>
                  <a:pt x="19265" y="16370"/>
                  <a:pt x="19265" y="16370"/>
                  <a:pt x="19265" y="16370"/>
                </a:cubicBezTo>
                <a:cubicBezTo>
                  <a:pt x="19265" y="17919"/>
                  <a:pt x="18726" y="19082"/>
                  <a:pt x="18052" y="19082"/>
                </a:cubicBezTo>
                <a:close/>
                <a:moveTo>
                  <a:pt x="20477" y="15207"/>
                </a:moveTo>
                <a:lnTo>
                  <a:pt x="20388" y="15207"/>
                </a:lnTo>
                <a:cubicBezTo>
                  <a:pt x="20118" y="12979"/>
                  <a:pt x="19175" y="11333"/>
                  <a:pt x="18097" y="11333"/>
                </a:cubicBezTo>
                <a:cubicBezTo>
                  <a:pt x="16975" y="11333"/>
                  <a:pt x="16077" y="12979"/>
                  <a:pt x="15807" y="15207"/>
                </a:cubicBezTo>
                <a:lnTo>
                  <a:pt x="7814" y="15207"/>
                </a:lnTo>
                <a:cubicBezTo>
                  <a:pt x="7544" y="12979"/>
                  <a:pt x="6601" y="11333"/>
                  <a:pt x="5524" y="11333"/>
                </a:cubicBezTo>
                <a:cubicBezTo>
                  <a:pt x="4446" y="11333"/>
                  <a:pt x="3458" y="12979"/>
                  <a:pt x="3233" y="15207"/>
                </a:cubicBezTo>
                <a:lnTo>
                  <a:pt x="1347" y="15207"/>
                </a:lnTo>
                <a:lnTo>
                  <a:pt x="1347" y="10074"/>
                </a:lnTo>
                <a:lnTo>
                  <a:pt x="3278" y="10074"/>
                </a:lnTo>
                <a:cubicBezTo>
                  <a:pt x="3458" y="10074"/>
                  <a:pt x="3638" y="9880"/>
                  <a:pt x="3727" y="9589"/>
                </a:cubicBezTo>
                <a:lnTo>
                  <a:pt x="6197" y="2518"/>
                </a:lnTo>
                <a:lnTo>
                  <a:pt x="12888" y="2518"/>
                </a:lnTo>
                <a:lnTo>
                  <a:pt x="16795" y="9783"/>
                </a:lnTo>
                <a:cubicBezTo>
                  <a:pt x="16885" y="9977"/>
                  <a:pt x="17020" y="10074"/>
                  <a:pt x="17154" y="10074"/>
                </a:cubicBezTo>
                <a:lnTo>
                  <a:pt x="20567" y="10074"/>
                </a:lnTo>
                <a:lnTo>
                  <a:pt x="20567" y="15207"/>
                </a:lnTo>
                <a:lnTo>
                  <a:pt x="20477" y="1520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9"/>
          <p:cNvSpPr/>
          <p:nvPr/>
        </p:nvSpPr>
        <p:spPr>
          <a:xfrm>
            <a:off x="715616" y="2212975"/>
            <a:ext cx="928688" cy="928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45713" tIns="22850" rIns="45713" bIns="228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397" name="Google Shape;595;p29"/>
          <p:cNvSpPr txBox="1">
            <a:spLocks noChangeArrowheads="1"/>
          </p:cNvSpPr>
          <p:nvPr/>
        </p:nvSpPr>
        <p:spPr bwMode="auto">
          <a:xfrm>
            <a:off x="1887191" y="2265363"/>
            <a:ext cx="3290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ANTECEDENTES</a:t>
            </a:r>
            <a:endParaRPr lang="x-none" altLang="x-none" sz="16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Lato" charset="0"/>
            </a:endParaRPr>
          </a:p>
        </p:txBody>
      </p:sp>
      <p:sp>
        <p:nvSpPr>
          <p:cNvPr id="596" name="Google Shape;596;p29"/>
          <p:cNvSpPr/>
          <p:nvPr/>
        </p:nvSpPr>
        <p:spPr>
          <a:xfrm>
            <a:off x="715616" y="3624263"/>
            <a:ext cx="928688" cy="928687"/>
          </a:xfrm>
          <a:prstGeom prst="ellipse">
            <a:avLst/>
          </a:prstGeom>
          <a:solidFill>
            <a:srgbClr val="003891"/>
          </a:solidFill>
          <a:ln>
            <a:noFill/>
          </a:ln>
        </p:spPr>
        <p:txBody>
          <a:bodyPr spcFirstLastPara="1" lIns="45713" tIns="22850" rIns="45713" bIns="228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400" name="Google Shape;598;p29"/>
          <p:cNvSpPr txBox="1">
            <a:spLocks noChangeArrowheads="1"/>
          </p:cNvSpPr>
          <p:nvPr/>
        </p:nvSpPr>
        <p:spPr bwMode="auto">
          <a:xfrm>
            <a:off x="1887191" y="3676650"/>
            <a:ext cx="32908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OBJETIVOS DEL ESTUDIO DE VIABILIDAD Y ANTEPROYECTO</a:t>
            </a:r>
            <a:endParaRPr lang="x-none" altLang="x-none" sz="16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599" name="Google Shape;599;p29"/>
          <p:cNvSpPr/>
          <p:nvPr/>
        </p:nvSpPr>
        <p:spPr>
          <a:xfrm>
            <a:off x="708347" y="5035550"/>
            <a:ext cx="928688" cy="930275"/>
          </a:xfrm>
          <a:prstGeom prst="ellipse">
            <a:avLst/>
          </a:prstGeom>
          <a:solidFill>
            <a:srgbClr val="F4B137"/>
          </a:solidFill>
          <a:ln>
            <a:noFill/>
          </a:ln>
        </p:spPr>
        <p:txBody>
          <a:bodyPr spcFirstLastPara="1" lIns="45713" tIns="22850" rIns="45713" bIns="228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403" name="Google Shape;601;p29"/>
          <p:cNvSpPr txBox="1">
            <a:spLocks noChangeArrowheads="1"/>
          </p:cNvSpPr>
          <p:nvPr/>
        </p:nvSpPr>
        <p:spPr bwMode="auto">
          <a:xfrm>
            <a:off x="1879922" y="5089525"/>
            <a:ext cx="3290888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DESCRIPCIÓN DE LOS ESTUDIOS DE VIABILIDAD</a:t>
            </a:r>
            <a:endParaRPr lang="x-none" altLang="x-none" sz="16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602" name="Google Shape;602;p29"/>
          <p:cNvSpPr/>
          <p:nvPr/>
        </p:nvSpPr>
        <p:spPr>
          <a:xfrm>
            <a:off x="6891338" y="2212975"/>
            <a:ext cx="928687" cy="92868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lIns="45713" tIns="22850" rIns="45713" bIns="228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406" name="Google Shape;604;p29"/>
          <p:cNvSpPr txBox="1">
            <a:spLocks noChangeArrowheads="1"/>
          </p:cNvSpPr>
          <p:nvPr/>
        </p:nvSpPr>
        <p:spPr bwMode="auto">
          <a:xfrm>
            <a:off x="8062913" y="2265363"/>
            <a:ext cx="3290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IMPACTOS AMBIENTALES DEL PROYECTO</a:t>
            </a:r>
            <a:endParaRPr lang="x-none" altLang="x-none" sz="16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605" name="Google Shape;605;p29"/>
          <p:cNvSpPr/>
          <p:nvPr/>
        </p:nvSpPr>
        <p:spPr>
          <a:xfrm>
            <a:off x="6891338" y="3624263"/>
            <a:ext cx="928687" cy="928687"/>
          </a:xfrm>
          <a:prstGeom prst="ellipse">
            <a:avLst/>
          </a:prstGeom>
          <a:solidFill>
            <a:srgbClr val="003891"/>
          </a:solidFill>
          <a:ln>
            <a:noFill/>
          </a:ln>
        </p:spPr>
        <p:txBody>
          <a:bodyPr spcFirstLastPara="1" lIns="45713" tIns="22850" rIns="45713" bIns="228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409" name="Google Shape;607;p29"/>
          <p:cNvSpPr txBox="1">
            <a:spLocks noChangeArrowheads="1"/>
          </p:cNvSpPr>
          <p:nvPr/>
        </p:nvSpPr>
        <p:spPr bwMode="auto">
          <a:xfrm>
            <a:off x="8062913" y="3676650"/>
            <a:ext cx="32908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COSTO DE LA OBRA – INDICADORES SOCIOECONOMICOS Y FINANCIEROS</a:t>
            </a:r>
            <a:endParaRPr lang="x-none" altLang="x-none" sz="16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608" name="Google Shape;608;p29"/>
          <p:cNvSpPr/>
          <p:nvPr/>
        </p:nvSpPr>
        <p:spPr>
          <a:xfrm>
            <a:off x="6884069" y="5035550"/>
            <a:ext cx="928687" cy="930275"/>
          </a:xfrm>
          <a:prstGeom prst="ellipse">
            <a:avLst/>
          </a:prstGeom>
          <a:solidFill>
            <a:srgbClr val="F4B137"/>
          </a:solidFill>
          <a:ln>
            <a:noFill/>
          </a:ln>
        </p:spPr>
        <p:txBody>
          <a:bodyPr spcFirstLastPara="1" lIns="45713" tIns="22850" rIns="45713" bIns="2285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00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412" name="Google Shape;610;p29"/>
          <p:cNvSpPr txBox="1">
            <a:spLocks noChangeArrowheads="1"/>
          </p:cNvSpPr>
          <p:nvPr/>
        </p:nvSpPr>
        <p:spPr bwMode="auto">
          <a:xfrm>
            <a:off x="8055644" y="5089525"/>
            <a:ext cx="3290887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PRINCIPALES ASPECTOS DEL PROYECTO – DEFINICIONES NECESARIAS</a:t>
            </a:r>
            <a:endParaRPr lang="x-none" altLang="x-none" sz="16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CONTENIDO</a:t>
            </a:r>
          </a:p>
        </p:txBody>
      </p:sp>
      <p:sp>
        <p:nvSpPr>
          <p:cNvPr id="27" name="Google Shape;4400;p184"/>
          <p:cNvSpPr>
            <a:spLocks/>
          </p:cNvSpPr>
          <p:nvPr/>
        </p:nvSpPr>
        <p:spPr bwMode="auto">
          <a:xfrm>
            <a:off x="1022713" y="2513438"/>
            <a:ext cx="304800" cy="304800"/>
          </a:xfrm>
          <a:custGeom>
            <a:avLst/>
            <a:gdLst>
              <a:gd name="T0" fmla="*/ 9819 w 19674"/>
              <a:gd name="T1" fmla="*/ 0 h 21600"/>
              <a:gd name="T2" fmla="*/ 2890 w 19674"/>
              <a:gd name="T3" fmla="*/ 3182 h 21600"/>
              <a:gd name="T4" fmla="*/ 2890 w 19674"/>
              <a:gd name="T5" fmla="*/ 18446 h 21600"/>
              <a:gd name="T6" fmla="*/ 9857 w 19674"/>
              <a:gd name="T7" fmla="*/ 21600 h 21600"/>
              <a:gd name="T8" fmla="*/ 16825 w 19674"/>
              <a:gd name="T9" fmla="*/ 18446 h 21600"/>
              <a:gd name="T10" fmla="*/ 16774 w 19674"/>
              <a:gd name="T11" fmla="*/ 3182 h 21600"/>
              <a:gd name="T12" fmla="*/ 9819 w 19674"/>
              <a:gd name="T13" fmla="*/ 0 h 21600"/>
              <a:gd name="T14" fmla="*/ 9806 w 19674"/>
              <a:gd name="T15" fmla="*/ 1155 h 21600"/>
              <a:gd name="T16" fmla="*/ 16005 w 19674"/>
              <a:gd name="T17" fmla="*/ 3985 h 21600"/>
              <a:gd name="T18" fmla="*/ 16044 w 19674"/>
              <a:gd name="T19" fmla="*/ 17643 h 21600"/>
              <a:gd name="T20" fmla="*/ 3620 w 19674"/>
              <a:gd name="T21" fmla="*/ 17643 h 21600"/>
              <a:gd name="T22" fmla="*/ 3620 w 19674"/>
              <a:gd name="T23" fmla="*/ 3985 h 21600"/>
              <a:gd name="T24" fmla="*/ 9806 w 19674"/>
              <a:gd name="T25" fmla="*/ 1155 h 21600"/>
              <a:gd name="T26" fmla="*/ 9819 w 19674"/>
              <a:gd name="T27" fmla="*/ 3154 h 21600"/>
              <a:gd name="T28" fmla="*/ 9294 w 19674"/>
              <a:gd name="T29" fmla="*/ 3746 h 21600"/>
              <a:gd name="T30" fmla="*/ 9294 w 19674"/>
              <a:gd name="T31" fmla="*/ 10772 h 21600"/>
              <a:gd name="T32" fmla="*/ 7117 w 19674"/>
              <a:gd name="T33" fmla="*/ 13152 h 21600"/>
              <a:gd name="T34" fmla="*/ 7117 w 19674"/>
              <a:gd name="T35" fmla="*/ 13968 h 21600"/>
              <a:gd name="T36" fmla="*/ 7488 w 19674"/>
              <a:gd name="T37" fmla="*/ 14151 h 21600"/>
              <a:gd name="T38" fmla="*/ 7859 w 19674"/>
              <a:gd name="T39" fmla="*/ 13968 h 21600"/>
              <a:gd name="T40" fmla="*/ 10191 w 19674"/>
              <a:gd name="T41" fmla="*/ 11405 h 21600"/>
              <a:gd name="T42" fmla="*/ 10357 w 19674"/>
              <a:gd name="T43" fmla="*/ 11082 h 21600"/>
              <a:gd name="T44" fmla="*/ 10357 w 19674"/>
              <a:gd name="T45" fmla="*/ 11039 h 21600"/>
              <a:gd name="T46" fmla="*/ 10357 w 19674"/>
              <a:gd name="T47" fmla="*/ 10997 h 21600"/>
              <a:gd name="T48" fmla="*/ 10357 w 19674"/>
              <a:gd name="T49" fmla="*/ 3746 h 21600"/>
              <a:gd name="T50" fmla="*/ 9819 w 19674"/>
              <a:gd name="T51" fmla="*/ 3154 h 21600"/>
              <a:gd name="T52" fmla="*/ 0 w 19674"/>
              <a:gd name="T53" fmla="*/ 0 h 21600"/>
              <a:gd name="T54" fmla="*/ 19674 w 19674"/>
              <a:gd name="T5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T52" t="T53" r="T54" b="T55"/>
            <a:pathLst>
              <a:path w="19674" h="21600" extrusionOk="0">
                <a:moveTo>
                  <a:pt x="9819" y="0"/>
                </a:moveTo>
                <a:cubicBezTo>
                  <a:pt x="7304" y="0"/>
                  <a:pt x="4796" y="1065"/>
                  <a:pt x="2890" y="3182"/>
                </a:cubicBezTo>
                <a:cubicBezTo>
                  <a:pt x="-963" y="7418"/>
                  <a:pt x="-963" y="14255"/>
                  <a:pt x="2890" y="18446"/>
                </a:cubicBezTo>
                <a:cubicBezTo>
                  <a:pt x="4816" y="20564"/>
                  <a:pt x="7316" y="21600"/>
                  <a:pt x="9857" y="21600"/>
                </a:cubicBezTo>
                <a:cubicBezTo>
                  <a:pt x="12358" y="21600"/>
                  <a:pt x="14899" y="20564"/>
                  <a:pt x="16825" y="18446"/>
                </a:cubicBezTo>
                <a:cubicBezTo>
                  <a:pt x="20637" y="14255"/>
                  <a:pt x="20627" y="7418"/>
                  <a:pt x="16774" y="3182"/>
                </a:cubicBezTo>
                <a:cubicBezTo>
                  <a:pt x="14848" y="1065"/>
                  <a:pt x="12335" y="0"/>
                  <a:pt x="9819" y="0"/>
                </a:cubicBezTo>
                <a:close/>
                <a:moveTo>
                  <a:pt x="9806" y="1155"/>
                </a:moveTo>
                <a:cubicBezTo>
                  <a:pt x="12061" y="1155"/>
                  <a:pt x="14325" y="2092"/>
                  <a:pt x="16005" y="3985"/>
                </a:cubicBezTo>
                <a:cubicBezTo>
                  <a:pt x="19489" y="7770"/>
                  <a:pt x="19487" y="13903"/>
                  <a:pt x="16044" y="17643"/>
                </a:cubicBezTo>
                <a:cubicBezTo>
                  <a:pt x="12601" y="21428"/>
                  <a:pt x="7063" y="21428"/>
                  <a:pt x="3620" y="17643"/>
                </a:cubicBezTo>
                <a:cubicBezTo>
                  <a:pt x="177" y="13858"/>
                  <a:pt x="177" y="7770"/>
                  <a:pt x="3620" y="3985"/>
                </a:cubicBezTo>
                <a:cubicBezTo>
                  <a:pt x="5341" y="2092"/>
                  <a:pt x="7593" y="1155"/>
                  <a:pt x="9806" y="1155"/>
                </a:cubicBezTo>
                <a:close/>
                <a:moveTo>
                  <a:pt x="9819" y="3154"/>
                </a:moveTo>
                <a:cubicBezTo>
                  <a:pt x="9532" y="3154"/>
                  <a:pt x="9294" y="3430"/>
                  <a:pt x="9294" y="3746"/>
                </a:cubicBezTo>
                <a:lnTo>
                  <a:pt x="9294" y="10772"/>
                </a:lnTo>
                <a:lnTo>
                  <a:pt x="7117" y="13152"/>
                </a:lnTo>
                <a:cubicBezTo>
                  <a:pt x="6912" y="13377"/>
                  <a:pt x="6912" y="13743"/>
                  <a:pt x="7117" y="13968"/>
                </a:cubicBezTo>
                <a:cubicBezTo>
                  <a:pt x="7239" y="14103"/>
                  <a:pt x="7365" y="14151"/>
                  <a:pt x="7488" y="14151"/>
                </a:cubicBezTo>
                <a:cubicBezTo>
                  <a:pt x="7611" y="14151"/>
                  <a:pt x="7777" y="14103"/>
                  <a:pt x="7859" y="13968"/>
                </a:cubicBezTo>
                <a:lnTo>
                  <a:pt x="10191" y="11405"/>
                </a:lnTo>
                <a:cubicBezTo>
                  <a:pt x="10272" y="11315"/>
                  <a:pt x="10316" y="11217"/>
                  <a:pt x="10357" y="11082"/>
                </a:cubicBezTo>
                <a:cubicBezTo>
                  <a:pt x="10357" y="11082"/>
                  <a:pt x="10357" y="11039"/>
                  <a:pt x="10357" y="11039"/>
                </a:cubicBezTo>
                <a:cubicBezTo>
                  <a:pt x="10357" y="11039"/>
                  <a:pt x="10357" y="10997"/>
                  <a:pt x="10357" y="10997"/>
                </a:cubicBezTo>
                <a:lnTo>
                  <a:pt x="10357" y="3746"/>
                </a:lnTo>
                <a:cubicBezTo>
                  <a:pt x="10357" y="3430"/>
                  <a:pt x="10106" y="3154"/>
                  <a:pt x="9819" y="315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 dirty="0"/>
          </a:p>
        </p:txBody>
      </p:sp>
      <p:sp>
        <p:nvSpPr>
          <p:cNvPr id="28" name="Google Shape;4293;p183"/>
          <p:cNvSpPr>
            <a:spLocks/>
          </p:cNvSpPr>
          <p:nvPr/>
        </p:nvSpPr>
        <p:spPr bwMode="auto">
          <a:xfrm>
            <a:off x="1041763" y="3946253"/>
            <a:ext cx="263525" cy="263525"/>
          </a:xfrm>
          <a:custGeom>
            <a:avLst/>
            <a:gdLst>
              <a:gd name="T0" fmla="*/ 21516 w 21568"/>
              <a:gd name="T1" fmla="*/ 939 h 21600"/>
              <a:gd name="T2" fmla="*/ 21568 w 21568"/>
              <a:gd name="T3" fmla="*/ 835 h 21600"/>
              <a:gd name="T4" fmla="*/ 21568 w 21568"/>
              <a:gd name="T5" fmla="*/ 783 h 21600"/>
              <a:gd name="T6" fmla="*/ 21568 w 21568"/>
              <a:gd name="T7" fmla="*/ 678 h 21600"/>
              <a:gd name="T8" fmla="*/ 21568 w 21568"/>
              <a:gd name="T9" fmla="*/ 626 h 21600"/>
              <a:gd name="T10" fmla="*/ 21568 w 21568"/>
              <a:gd name="T11" fmla="*/ 522 h 21600"/>
              <a:gd name="T12" fmla="*/ 21568 w 21568"/>
              <a:gd name="T13" fmla="*/ 522 h 21600"/>
              <a:gd name="T14" fmla="*/ 21516 w 21568"/>
              <a:gd name="T15" fmla="*/ 417 h 21600"/>
              <a:gd name="T16" fmla="*/ 21516 w 21568"/>
              <a:gd name="T17" fmla="*/ 365 h 21600"/>
              <a:gd name="T18" fmla="*/ 21464 w 21568"/>
              <a:gd name="T19" fmla="*/ 313 h 21600"/>
              <a:gd name="T20" fmla="*/ 21464 w 21568"/>
              <a:gd name="T21" fmla="*/ 261 h 21600"/>
              <a:gd name="T22" fmla="*/ 21412 w 21568"/>
              <a:gd name="T23" fmla="*/ 157 h 21600"/>
              <a:gd name="T24" fmla="*/ 21412 w 21568"/>
              <a:gd name="T25" fmla="*/ 157 h 21600"/>
              <a:gd name="T26" fmla="*/ 21412 w 21568"/>
              <a:gd name="T27" fmla="*/ 157 h 21600"/>
              <a:gd name="T28" fmla="*/ 21412 w 21568"/>
              <a:gd name="T29" fmla="*/ 157 h 21600"/>
              <a:gd name="T30" fmla="*/ 21308 w 21568"/>
              <a:gd name="T31" fmla="*/ 104 h 21600"/>
              <a:gd name="T32" fmla="*/ 21256 w 21568"/>
              <a:gd name="T33" fmla="*/ 104 h 21600"/>
              <a:gd name="T34" fmla="*/ 21153 w 21568"/>
              <a:gd name="T35" fmla="*/ 52 h 21600"/>
              <a:gd name="T36" fmla="*/ 21101 w 21568"/>
              <a:gd name="T37" fmla="*/ 52 h 21600"/>
              <a:gd name="T38" fmla="*/ 20997 w 21568"/>
              <a:gd name="T39" fmla="*/ 0 h 21600"/>
              <a:gd name="T40" fmla="*/ 20997 w 21568"/>
              <a:gd name="T41" fmla="*/ 0 h 21600"/>
              <a:gd name="T42" fmla="*/ 20893 w 21568"/>
              <a:gd name="T43" fmla="*/ 0 h 21600"/>
              <a:gd name="T44" fmla="*/ 20841 w 21568"/>
              <a:gd name="T45" fmla="*/ 0 h 21600"/>
              <a:gd name="T46" fmla="*/ 20737 w 21568"/>
              <a:gd name="T47" fmla="*/ 0 h 21600"/>
              <a:gd name="T48" fmla="*/ 20685 w 21568"/>
              <a:gd name="T49" fmla="*/ 0 h 21600"/>
              <a:gd name="T50" fmla="*/ 20581 w 21568"/>
              <a:gd name="T51" fmla="*/ 52 h 21600"/>
              <a:gd name="T52" fmla="*/ 20581 w 21568"/>
              <a:gd name="T53" fmla="*/ 52 h 21600"/>
              <a:gd name="T54" fmla="*/ 20581 w 21568"/>
              <a:gd name="T55" fmla="*/ 52 h 21600"/>
              <a:gd name="T56" fmla="*/ 435 w 21568"/>
              <a:gd name="T57" fmla="*/ 8400 h 21600"/>
              <a:gd name="T58" fmla="*/ 20 w 21568"/>
              <a:gd name="T59" fmla="*/ 8870 h 21600"/>
              <a:gd name="T60" fmla="*/ 176 w 21568"/>
              <a:gd name="T61" fmla="*/ 9496 h 21600"/>
              <a:gd name="T62" fmla="*/ 5887 w 21568"/>
              <a:gd name="T63" fmla="*/ 15235 h 21600"/>
              <a:gd name="T64" fmla="*/ 5887 w 21568"/>
              <a:gd name="T65" fmla="*/ 19304 h 21600"/>
              <a:gd name="T66" fmla="*/ 6303 w 21568"/>
              <a:gd name="T67" fmla="*/ 19930 h 21600"/>
              <a:gd name="T68" fmla="*/ 6562 w 21568"/>
              <a:gd name="T69" fmla="*/ 19983 h 21600"/>
              <a:gd name="T70" fmla="*/ 7030 w 21568"/>
              <a:gd name="T71" fmla="*/ 19774 h 21600"/>
              <a:gd name="T72" fmla="*/ 8691 w 21568"/>
              <a:gd name="T73" fmla="*/ 18104 h 21600"/>
              <a:gd name="T74" fmla="*/ 11910 w 21568"/>
              <a:gd name="T75" fmla="*/ 21391 h 21600"/>
              <a:gd name="T76" fmla="*/ 12378 w 21568"/>
              <a:gd name="T77" fmla="*/ 21600 h 21600"/>
              <a:gd name="T78" fmla="*/ 12481 w 21568"/>
              <a:gd name="T79" fmla="*/ 21600 h 21600"/>
              <a:gd name="T80" fmla="*/ 12949 w 21568"/>
              <a:gd name="T81" fmla="*/ 21183 h 21600"/>
              <a:gd name="T82" fmla="*/ 21516 w 21568"/>
              <a:gd name="T83" fmla="*/ 939 h 21600"/>
              <a:gd name="T84" fmla="*/ 21516 w 21568"/>
              <a:gd name="T85" fmla="*/ 939 h 21600"/>
              <a:gd name="T86" fmla="*/ 21516 w 21568"/>
              <a:gd name="T87" fmla="*/ 939 h 21600"/>
              <a:gd name="T88" fmla="*/ 18089 w 21568"/>
              <a:gd name="T89" fmla="*/ 2609 h 21600"/>
              <a:gd name="T90" fmla="*/ 6718 w 21568"/>
              <a:gd name="T91" fmla="*/ 14035 h 21600"/>
              <a:gd name="T92" fmla="*/ 1993 w 21568"/>
              <a:gd name="T93" fmla="*/ 9287 h 21600"/>
              <a:gd name="T94" fmla="*/ 18089 w 21568"/>
              <a:gd name="T95" fmla="*/ 2609 h 21600"/>
              <a:gd name="T96" fmla="*/ 7341 w 21568"/>
              <a:gd name="T97" fmla="*/ 17739 h 21600"/>
              <a:gd name="T98" fmla="*/ 7341 w 21568"/>
              <a:gd name="T99" fmla="*/ 16644 h 21600"/>
              <a:gd name="T100" fmla="*/ 7912 w 21568"/>
              <a:gd name="T101" fmla="*/ 17217 h 21600"/>
              <a:gd name="T102" fmla="*/ 7341 w 21568"/>
              <a:gd name="T103" fmla="*/ 17739 h 21600"/>
              <a:gd name="T104" fmla="*/ 12326 w 21568"/>
              <a:gd name="T105" fmla="*/ 19722 h 21600"/>
              <a:gd name="T106" fmla="*/ 7653 w 21568"/>
              <a:gd name="T107" fmla="*/ 14974 h 21600"/>
              <a:gd name="T108" fmla="*/ 19024 w 21568"/>
              <a:gd name="T109" fmla="*/ 3548 h 21600"/>
              <a:gd name="T110" fmla="*/ 12326 w 21568"/>
              <a:gd name="T111" fmla="*/ 19722 h 21600"/>
              <a:gd name="T112" fmla="*/ 0 w 21568"/>
              <a:gd name="T113" fmla="*/ 0 h 21600"/>
              <a:gd name="T114" fmla="*/ 21568 w 21568"/>
              <a:gd name="T11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T112" t="T113" r="T114" b="T115"/>
            <a:pathLst>
              <a:path w="21568" h="21600" extrusionOk="0">
                <a:moveTo>
                  <a:pt x="21516" y="939"/>
                </a:moveTo>
                <a:cubicBezTo>
                  <a:pt x="21516" y="887"/>
                  <a:pt x="21516" y="887"/>
                  <a:pt x="21568" y="835"/>
                </a:cubicBezTo>
                <a:cubicBezTo>
                  <a:pt x="21568" y="835"/>
                  <a:pt x="21568" y="835"/>
                  <a:pt x="21568" y="783"/>
                </a:cubicBezTo>
                <a:cubicBezTo>
                  <a:pt x="21568" y="730"/>
                  <a:pt x="21568" y="730"/>
                  <a:pt x="21568" y="678"/>
                </a:cubicBezTo>
                <a:cubicBezTo>
                  <a:pt x="21568" y="678"/>
                  <a:pt x="21568" y="678"/>
                  <a:pt x="21568" y="626"/>
                </a:cubicBezTo>
                <a:cubicBezTo>
                  <a:pt x="21568" y="574"/>
                  <a:pt x="21568" y="574"/>
                  <a:pt x="21568" y="522"/>
                </a:cubicBezTo>
                <a:cubicBezTo>
                  <a:pt x="21568" y="522"/>
                  <a:pt x="21568" y="522"/>
                  <a:pt x="21568" y="522"/>
                </a:cubicBezTo>
                <a:cubicBezTo>
                  <a:pt x="21568" y="470"/>
                  <a:pt x="21568" y="470"/>
                  <a:pt x="21516" y="417"/>
                </a:cubicBezTo>
                <a:cubicBezTo>
                  <a:pt x="21516" y="417"/>
                  <a:pt x="21516" y="417"/>
                  <a:pt x="21516" y="365"/>
                </a:cubicBezTo>
                <a:cubicBezTo>
                  <a:pt x="21516" y="365"/>
                  <a:pt x="21516" y="313"/>
                  <a:pt x="21464" y="313"/>
                </a:cubicBezTo>
                <a:cubicBezTo>
                  <a:pt x="21464" y="313"/>
                  <a:pt x="21464" y="313"/>
                  <a:pt x="21464" y="261"/>
                </a:cubicBezTo>
                <a:cubicBezTo>
                  <a:pt x="21464" y="209"/>
                  <a:pt x="21412" y="209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412" y="157"/>
                  <a:pt x="21412" y="157"/>
                  <a:pt x="21412" y="157"/>
                </a:cubicBezTo>
                <a:cubicBezTo>
                  <a:pt x="21360" y="104"/>
                  <a:pt x="21360" y="104"/>
                  <a:pt x="21308" y="104"/>
                </a:cubicBezTo>
                <a:cubicBezTo>
                  <a:pt x="21308" y="104"/>
                  <a:pt x="21308" y="104"/>
                  <a:pt x="21256" y="104"/>
                </a:cubicBezTo>
                <a:cubicBezTo>
                  <a:pt x="21256" y="104"/>
                  <a:pt x="21205" y="52"/>
                  <a:pt x="21153" y="52"/>
                </a:cubicBezTo>
                <a:cubicBezTo>
                  <a:pt x="21153" y="52"/>
                  <a:pt x="21153" y="52"/>
                  <a:pt x="21101" y="52"/>
                </a:cubicBezTo>
                <a:cubicBezTo>
                  <a:pt x="21049" y="52"/>
                  <a:pt x="21049" y="52"/>
                  <a:pt x="20997" y="0"/>
                </a:cubicBezTo>
                <a:cubicBezTo>
                  <a:pt x="20997" y="0"/>
                  <a:pt x="20997" y="0"/>
                  <a:pt x="20997" y="0"/>
                </a:cubicBezTo>
                <a:cubicBezTo>
                  <a:pt x="20945" y="0"/>
                  <a:pt x="20945" y="0"/>
                  <a:pt x="20893" y="0"/>
                </a:cubicBezTo>
                <a:cubicBezTo>
                  <a:pt x="20893" y="0"/>
                  <a:pt x="20893" y="0"/>
                  <a:pt x="20841" y="0"/>
                </a:cubicBezTo>
                <a:cubicBezTo>
                  <a:pt x="20789" y="0"/>
                  <a:pt x="20789" y="0"/>
                  <a:pt x="20737" y="0"/>
                </a:cubicBezTo>
                <a:cubicBezTo>
                  <a:pt x="20737" y="0"/>
                  <a:pt x="20737" y="0"/>
                  <a:pt x="20685" y="0"/>
                </a:cubicBezTo>
                <a:cubicBezTo>
                  <a:pt x="20633" y="0"/>
                  <a:pt x="20633" y="0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cubicBezTo>
                  <a:pt x="20581" y="52"/>
                  <a:pt x="20581" y="52"/>
                  <a:pt x="20581" y="52"/>
                </a:cubicBezTo>
                <a:lnTo>
                  <a:pt x="435" y="8400"/>
                </a:lnTo>
                <a:cubicBezTo>
                  <a:pt x="228" y="8504"/>
                  <a:pt x="72" y="8661"/>
                  <a:pt x="20" y="8870"/>
                </a:cubicBezTo>
                <a:cubicBezTo>
                  <a:pt x="-32" y="9078"/>
                  <a:pt x="20" y="9339"/>
                  <a:pt x="176" y="9496"/>
                </a:cubicBezTo>
                <a:lnTo>
                  <a:pt x="5887" y="15235"/>
                </a:lnTo>
                <a:lnTo>
                  <a:pt x="5887" y="19304"/>
                </a:lnTo>
                <a:cubicBezTo>
                  <a:pt x="5887" y="19565"/>
                  <a:pt x="6043" y="19826"/>
                  <a:pt x="6303" y="19930"/>
                </a:cubicBezTo>
                <a:cubicBezTo>
                  <a:pt x="6406" y="19983"/>
                  <a:pt x="6458" y="19983"/>
                  <a:pt x="6562" y="19983"/>
                </a:cubicBezTo>
                <a:cubicBezTo>
                  <a:pt x="6718" y="19983"/>
                  <a:pt x="6926" y="19930"/>
                  <a:pt x="7030" y="19774"/>
                </a:cubicBezTo>
                <a:lnTo>
                  <a:pt x="8691" y="18104"/>
                </a:lnTo>
                <a:lnTo>
                  <a:pt x="11910" y="21391"/>
                </a:lnTo>
                <a:cubicBezTo>
                  <a:pt x="12014" y="21496"/>
                  <a:pt x="12222" y="21600"/>
                  <a:pt x="12378" y="21600"/>
                </a:cubicBezTo>
                <a:cubicBezTo>
                  <a:pt x="12430" y="21600"/>
                  <a:pt x="12481" y="21600"/>
                  <a:pt x="12481" y="21600"/>
                </a:cubicBezTo>
                <a:cubicBezTo>
                  <a:pt x="12689" y="21548"/>
                  <a:pt x="12897" y="21391"/>
                  <a:pt x="12949" y="21183"/>
                </a:cubicBezTo>
                <a:lnTo>
                  <a:pt x="21516" y="939"/>
                </a:lnTo>
                <a:cubicBezTo>
                  <a:pt x="21516" y="991"/>
                  <a:pt x="21516" y="991"/>
                  <a:pt x="21516" y="939"/>
                </a:cubicBezTo>
                <a:cubicBezTo>
                  <a:pt x="21516" y="939"/>
                  <a:pt x="21516" y="939"/>
                  <a:pt x="21516" y="939"/>
                </a:cubicBezTo>
                <a:close/>
                <a:moveTo>
                  <a:pt x="18089" y="2609"/>
                </a:moveTo>
                <a:lnTo>
                  <a:pt x="6718" y="14035"/>
                </a:lnTo>
                <a:lnTo>
                  <a:pt x="1993" y="9287"/>
                </a:lnTo>
                <a:lnTo>
                  <a:pt x="18089" y="2609"/>
                </a:lnTo>
                <a:close/>
                <a:moveTo>
                  <a:pt x="7341" y="17739"/>
                </a:moveTo>
                <a:lnTo>
                  <a:pt x="7341" y="16644"/>
                </a:lnTo>
                <a:lnTo>
                  <a:pt x="7912" y="17217"/>
                </a:lnTo>
                <a:lnTo>
                  <a:pt x="7341" y="17739"/>
                </a:lnTo>
                <a:close/>
                <a:moveTo>
                  <a:pt x="12326" y="19722"/>
                </a:moveTo>
                <a:lnTo>
                  <a:pt x="7653" y="14974"/>
                </a:lnTo>
                <a:lnTo>
                  <a:pt x="19024" y="3548"/>
                </a:lnTo>
                <a:lnTo>
                  <a:pt x="12326" y="197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 dirty="0"/>
          </a:p>
        </p:txBody>
      </p:sp>
      <p:sp>
        <p:nvSpPr>
          <p:cNvPr id="29" name="Google Shape;4425;p184"/>
          <p:cNvSpPr>
            <a:spLocks/>
          </p:cNvSpPr>
          <p:nvPr/>
        </p:nvSpPr>
        <p:spPr bwMode="auto">
          <a:xfrm>
            <a:off x="1038316" y="5391109"/>
            <a:ext cx="303213" cy="250825"/>
          </a:xfrm>
          <a:custGeom>
            <a:avLst/>
            <a:gdLst>
              <a:gd name="T0" fmla="*/ 595 w 21600"/>
              <a:gd name="T1" fmla="*/ 0 h 21600"/>
              <a:gd name="T2" fmla="*/ 0 w 21600"/>
              <a:gd name="T3" fmla="*/ 719 h 21600"/>
              <a:gd name="T4" fmla="*/ 0 w 21600"/>
              <a:gd name="T5" fmla="*/ 4985 h 21600"/>
              <a:gd name="T6" fmla="*/ 595 w 21600"/>
              <a:gd name="T7" fmla="*/ 5704 h 21600"/>
              <a:gd name="T8" fmla="*/ 4119 w 21600"/>
              <a:gd name="T9" fmla="*/ 5704 h 21600"/>
              <a:gd name="T10" fmla="*/ 4714 w 21600"/>
              <a:gd name="T11" fmla="*/ 4985 h 21600"/>
              <a:gd name="T12" fmla="*/ 4714 w 21600"/>
              <a:gd name="T13" fmla="*/ 719 h 21600"/>
              <a:gd name="T14" fmla="*/ 4119 w 21600"/>
              <a:gd name="T15" fmla="*/ 0 h 21600"/>
              <a:gd name="T16" fmla="*/ 595 w 21600"/>
              <a:gd name="T17" fmla="*/ 0 h 21600"/>
              <a:gd name="T18" fmla="*/ 1175 w 21600"/>
              <a:gd name="T19" fmla="*/ 1422 h 21600"/>
              <a:gd name="T20" fmla="*/ 3539 w 21600"/>
              <a:gd name="T21" fmla="*/ 1422 h 21600"/>
              <a:gd name="T22" fmla="*/ 3539 w 21600"/>
              <a:gd name="T23" fmla="*/ 4282 h 21600"/>
              <a:gd name="T24" fmla="*/ 1175 w 21600"/>
              <a:gd name="T25" fmla="*/ 4282 h 21600"/>
              <a:gd name="T26" fmla="*/ 1175 w 21600"/>
              <a:gd name="T27" fmla="*/ 1422 h 21600"/>
              <a:gd name="T28" fmla="*/ 8295 w 21600"/>
              <a:gd name="T29" fmla="*/ 1644 h 21600"/>
              <a:gd name="T30" fmla="*/ 7700 w 21600"/>
              <a:gd name="T31" fmla="*/ 2364 h 21600"/>
              <a:gd name="T32" fmla="*/ 8295 w 21600"/>
              <a:gd name="T33" fmla="*/ 3066 h 21600"/>
              <a:gd name="T34" fmla="*/ 20921 w 21600"/>
              <a:gd name="T35" fmla="*/ 3066 h 21600"/>
              <a:gd name="T36" fmla="*/ 21515 w 21600"/>
              <a:gd name="T37" fmla="*/ 2364 h 21600"/>
              <a:gd name="T38" fmla="*/ 20921 w 21600"/>
              <a:gd name="T39" fmla="*/ 1644 h 21600"/>
              <a:gd name="T40" fmla="*/ 8295 w 21600"/>
              <a:gd name="T41" fmla="*/ 1644 h 21600"/>
              <a:gd name="T42" fmla="*/ 595 w 21600"/>
              <a:gd name="T43" fmla="*/ 7674 h 21600"/>
              <a:gd name="T44" fmla="*/ 0 w 21600"/>
              <a:gd name="T45" fmla="*/ 8393 h 21600"/>
              <a:gd name="T46" fmla="*/ 0 w 21600"/>
              <a:gd name="T47" fmla="*/ 12659 h 21600"/>
              <a:gd name="T48" fmla="*/ 595 w 21600"/>
              <a:gd name="T49" fmla="*/ 13378 h 21600"/>
              <a:gd name="T50" fmla="*/ 4119 w 21600"/>
              <a:gd name="T51" fmla="*/ 13378 h 21600"/>
              <a:gd name="T52" fmla="*/ 4714 w 21600"/>
              <a:gd name="T53" fmla="*/ 12659 h 21600"/>
              <a:gd name="T54" fmla="*/ 4714 w 21600"/>
              <a:gd name="T55" fmla="*/ 8393 h 21600"/>
              <a:gd name="T56" fmla="*/ 4119 w 21600"/>
              <a:gd name="T57" fmla="*/ 7674 h 21600"/>
              <a:gd name="T58" fmla="*/ 595 w 21600"/>
              <a:gd name="T59" fmla="*/ 7674 h 21600"/>
              <a:gd name="T60" fmla="*/ 1175 w 21600"/>
              <a:gd name="T61" fmla="*/ 9147 h 21600"/>
              <a:gd name="T62" fmla="*/ 3539 w 21600"/>
              <a:gd name="T63" fmla="*/ 9147 h 21600"/>
              <a:gd name="T64" fmla="*/ 3539 w 21600"/>
              <a:gd name="T65" fmla="*/ 12008 h 21600"/>
              <a:gd name="T66" fmla="*/ 1175 w 21600"/>
              <a:gd name="T67" fmla="*/ 12008 h 21600"/>
              <a:gd name="T68" fmla="*/ 1175 w 21600"/>
              <a:gd name="T69" fmla="*/ 9147 h 21600"/>
              <a:gd name="T70" fmla="*/ 8295 w 21600"/>
              <a:gd name="T71" fmla="*/ 9866 h 21600"/>
              <a:gd name="T72" fmla="*/ 7700 w 21600"/>
              <a:gd name="T73" fmla="*/ 10586 h 21600"/>
              <a:gd name="T74" fmla="*/ 8295 w 21600"/>
              <a:gd name="T75" fmla="*/ 11288 h 21600"/>
              <a:gd name="T76" fmla="*/ 21020 w 21600"/>
              <a:gd name="T77" fmla="*/ 11288 h 21600"/>
              <a:gd name="T78" fmla="*/ 21600 w 21600"/>
              <a:gd name="T79" fmla="*/ 10586 h 21600"/>
              <a:gd name="T80" fmla="*/ 21020 w 21600"/>
              <a:gd name="T81" fmla="*/ 9866 h 21600"/>
              <a:gd name="T82" fmla="*/ 8295 w 21600"/>
              <a:gd name="T83" fmla="*/ 9866 h 21600"/>
              <a:gd name="T84" fmla="*/ 595 w 21600"/>
              <a:gd name="T85" fmla="*/ 15896 h 21600"/>
              <a:gd name="T86" fmla="*/ 0 w 21600"/>
              <a:gd name="T87" fmla="*/ 16615 h 21600"/>
              <a:gd name="T88" fmla="*/ 0 w 21600"/>
              <a:gd name="T89" fmla="*/ 20881 h 21600"/>
              <a:gd name="T90" fmla="*/ 595 w 21600"/>
              <a:gd name="T91" fmla="*/ 21600 h 21600"/>
              <a:gd name="T92" fmla="*/ 4119 w 21600"/>
              <a:gd name="T93" fmla="*/ 21600 h 21600"/>
              <a:gd name="T94" fmla="*/ 4714 w 21600"/>
              <a:gd name="T95" fmla="*/ 20881 h 21600"/>
              <a:gd name="T96" fmla="*/ 4714 w 21600"/>
              <a:gd name="T97" fmla="*/ 16615 h 21600"/>
              <a:gd name="T98" fmla="*/ 4119 w 21600"/>
              <a:gd name="T99" fmla="*/ 15896 h 21600"/>
              <a:gd name="T100" fmla="*/ 595 w 21600"/>
              <a:gd name="T101" fmla="*/ 15896 h 21600"/>
              <a:gd name="T102" fmla="*/ 1175 w 21600"/>
              <a:gd name="T103" fmla="*/ 17318 h 21600"/>
              <a:gd name="T104" fmla="*/ 3539 w 21600"/>
              <a:gd name="T105" fmla="*/ 17318 h 21600"/>
              <a:gd name="T106" fmla="*/ 3539 w 21600"/>
              <a:gd name="T107" fmla="*/ 20178 h 21600"/>
              <a:gd name="T108" fmla="*/ 1175 w 21600"/>
              <a:gd name="T109" fmla="*/ 20178 h 21600"/>
              <a:gd name="T110" fmla="*/ 1175 w 21600"/>
              <a:gd name="T111" fmla="*/ 17318 h 21600"/>
              <a:gd name="T112" fmla="*/ 8295 w 21600"/>
              <a:gd name="T113" fmla="*/ 18088 h 21600"/>
              <a:gd name="T114" fmla="*/ 7700 w 21600"/>
              <a:gd name="T115" fmla="*/ 18808 h 21600"/>
              <a:gd name="T116" fmla="*/ 8295 w 21600"/>
              <a:gd name="T117" fmla="*/ 19510 h 21600"/>
              <a:gd name="T118" fmla="*/ 20921 w 21600"/>
              <a:gd name="T119" fmla="*/ 19510 h 21600"/>
              <a:gd name="T120" fmla="*/ 21515 w 21600"/>
              <a:gd name="T121" fmla="*/ 18808 h 21600"/>
              <a:gd name="T122" fmla="*/ 20921 w 21600"/>
              <a:gd name="T123" fmla="*/ 18088 h 21600"/>
              <a:gd name="T124" fmla="*/ 8295 w 21600"/>
              <a:gd name="T125" fmla="*/ 18088 h 21600"/>
              <a:gd name="T126" fmla="*/ 0 w 21600"/>
              <a:gd name="T127" fmla="*/ 0 h 21600"/>
              <a:gd name="T128" fmla="*/ 21600 w 21600"/>
              <a:gd name="T12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T126" t="T127" r="T128" b="T129"/>
            <a:pathLst>
              <a:path w="21600" h="21600" extrusionOk="0">
                <a:moveTo>
                  <a:pt x="595" y="0"/>
                </a:moveTo>
                <a:cubicBezTo>
                  <a:pt x="277" y="0"/>
                  <a:pt x="0" y="336"/>
                  <a:pt x="0" y="719"/>
                </a:cubicBezTo>
                <a:lnTo>
                  <a:pt x="0" y="4985"/>
                </a:lnTo>
                <a:cubicBezTo>
                  <a:pt x="0" y="5368"/>
                  <a:pt x="277" y="5704"/>
                  <a:pt x="595" y="5704"/>
                </a:cubicBezTo>
                <a:lnTo>
                  <a:pt x="4119" y="5704"/>
                </a:lnTo>
                <a:cubicBezTo>
                  <a:pt x="4436" y="5704"/>
                  <a:pt x="4714" y="5368"/>
                  <a:pt x="4714" y="4985"/>
                </a:cubicBezTo>
                <a:lnTo>
                  <a:pt x="4714" y="719"/>
                </a:lnTo>
                <a:cubicBezTo>
                  <a:pt x="4714" y="336"/>
                  <a:pt x="4436" y="0"/>
                  <a:pt x="4119" y="0"/>
                </a:cubicBezTo>
                <a:lnTo>
                  <a:pt x="595" y="0"/>
                </a:lnTo>
                <a:close/>
                <a:moveTo>
                  <a:pt x="1175" y="1422"/>
                </a:moveTo>
                <a:lnTo>
                  <a:pt x="3539" y="1422"/>
                </a:lnTo>
                <a:lnTo>
                  <a:pt x="3539" y="4282"/>
                </a:lnTo>
                <a:lnTo>
                  <a:pt x="1175" y="4282"/>
                </a:lnTo>
                <a:lnTo>
                  <a:pt x="1175" y="1422"/>
                </a:lnTo>
                <a:close/>
                <a:moveTo>
                  <a:pt x="8295" y="1644"/>
                </a:moveTo>
                <a:cubicBezTo>
                  <a:pt x="7978" y="1644"/>
                  <a:pt x="7700" y="1980"/>
                  <a:pt x="7700" y="2364"/>
                </a:cubicBezTo>
                <a:cubicBezTo>
                  <a:pt x="7700" y="2748"/>
                  <a:pt x="7978" y="3066"/>
                  <a:pt x="8295" y="3066"/>
                </a:cubicBezTo>
                <a:lnTo>
                  <a:pt x="20921" y="3066"/>
                </a:lnTo>
                <a:cubicBezTo>
                  <a:pt x="21238" y="3066"/>
                  <a:pt x="21515" y="2748"/>
                  <a:pt x="21515" y="2364"/>
                </a:cubicBezTo>
                <a:cubicBezTo>
                  <a:pt x="21515" y="1980"/>
                  <a:pt x="21238" y="1644"/>
                  <a:pt x="20921" y="1644"/>
                </a:cubicBezTo>
                <a:lnTo>
                  <a:pt x="8295" y="1644"/>
                </a:lnTo>
                <a:close/>
                <a:moveTo>
                  <a:pt x="595" y="7674"/>
                </a:moveTo>
                <a:cubicBezTo>
                  <a:pt x="277" y="7674"/>
                  <a:pt x="0" y="8010"/>
                  <a:pt x="0" y="8393"/>
                </a:cubicBezTo>
                <a:lnTo>
                  <a:pt x="0" y="12659"/>
                </a:lnTo>
                <a:cubicBezTo>
                  <a:pt x="0" y="13042"/>
                  <a:pt x="277" y="13378"/>
                  <a:pt x="595" y="13378"/>
                </a:cubicBezTo>
                <a:lnTo>
                  <a:pt x="4119" y="13378"/>
                </a:lnTo>
                <a:cubicBezTo>
                  <a:pt x="4436" y="13378"/>
                  <a:pt x="4714" y="13097"/>
                  <a:pt x="4714" y="12659"/>
                </a:cubicBezTo>
                <a:lnTo>
                  <a:pt x="4714" y="8393"/>
                </a:lnTo>
                <a:cubicBezTo>
                  <a:pt x="4714" y="8010"/>
                  <a:pt x="4436" y="7674"/>
                  <a:pt x="4119" y="7674"/>
                </a:cubicBezTo>
                <a:lnTo>
                  <a:pt x="595" y="7674"/>
                </a:lnTo>
                <a:close/>
                <a:moveTo>
                  <a:pt x="1175" y="9147"/>
                </a:moveTo>
                <a:lnTo>
                  <a:pt x="3539" y="9147"/>
                </a:lnTo>
                <a:lnTo>
                  <a:pt x="3539" y="12008"/>
                </a:lnTo>
                <a:lnTo>
                  <a:pt x="1175" y="12008"/>
                </a:lnTo>
                <a:lnTo>
                  <a:pt x="1175" y="9147"/>
                </a:lnTo>
                <a:close/>
                <a:moveTo>
                  <a:pt x="8295" y="9866"/>
                </a:moveTo>
                <a:cubicBezTo>
                  <a:pt x="7978" y="9866"/>
                  <a:pt x="7700" y="10202"/>
                  <a:pt x="7700" y="10586"/>
                </a:cubicBezTo>
                <a:cubicBezTo>
                  <a:pt x="7700" y="10970"/>
                  <a:pt x="7978" y="11288"/>
                  <a:pt x="8295" y="11288"/>
                </a:cubicBezTo>
                <a:lnTo>
                  <a:pt x="21020" y="11288"/>
                </a:lnTo>
                <a:cubicBezTo>
                  <a:pt x="21337" y="11288"/>
                  <a:pt x="21600" y="10970"/>
                  <a:pt x="21600" y="10586"/>
                </a:cubicBezTo>
                <a:cubicBezTo>
                  <a:pt x="21600" y="10202"/>
                  <a:pt x="21337" y="9866"/>
                  <a:pt x="21020" y="9866"/>
                </a:cubicBezTo>
                <a:lnTo>
                  <a:pt x="8295" y="9866"/>
                </a:lnTo>
                <a:close/>
                <a:moveTo>
                  <a:pt x="595" y="15896"/>
                </a:moveTo>
                <a:cubicBezTo>
                  <a:pt x="277" y="15896"/>
                  <a:pt x="0" y="16232"/>
                  <a:pt x="0" y="16615"/>
                </a:cubicBezTo>
                <a:lnTo>
                  <a:pt x="0" y="20881"/>
                </a:lnTo>
                <a:cubicBezTo>
                  <a:pt x="0" y="21264"/>
                  <a:pt x="277" y="21600"/>
                  <a:pt x="595" y="21600"/>
                </a:cubicBezTo>
                <a:lnTo>
                  <a:pt x="4119" y="21600"/>
                </a:lnTo>
                <a:cubicBezTo>
                  <a:pt x="4436" y="21600"/>
                  <a:pt x="4714" y="21264"/>
                  <a:pt x="4714" y="20881"/>
                </a:cubicBezTo>
                <a:lnTo>
                  <a:pt x="4714" y="16615"/>
                </a:lnTo>
                <a:cubicBezTo>
                  <a:pt x="4714" y="16232"/>
                  <a:pt x="4436" y="15896"/>
                  <a:pt x="4119" y="15896"/>
                </a:cubicBezTo>
                <a:lnTo>
                  <a:pt x="595" y="15896"/>
                </a:lnTo>
                <a:close/>
                <a:moveTo>
                  <a:pt x="1175" y="17318"/>
                </a:moveTo>
                <a:lnTo>
                  <a:pt x="3539" y="17318"/>
                </a:lnTo>
                <a:lnTo>
                  <a:pt x="3539" y="20178"/>
                </a:lnTo>
                <a:lnTo>
                  <a:pt x="1175" y="20178"/>
                </a:lnTo>
                <a:lnTo>
                  <a:pt x="1175" y="17318"/>
                </a:lnTo>
                <a:close/>
                <a:moveTo>
                  <a:pt x="8295" y="18088"/>
                </a:moveTo>
                <a:cubicBezTo>
                  <a:pt x="7978" y="18088"/>
                  <a:pt x="7700" y="18424"/>
                  <a:pt x="7700" y="18808"/>
                </a:cubicBezTo>
                <a:cubicBezTo>
                  <a:pt x="7700" y="19192"/>
                  <a:pt x="7978" y="19510"/>
                  <a:pt x="8295" y="19510"/>
                </a:cubicBezTo>
                <a:lnTo>
                  <a:pt x="20921" y="19510"/>
                </a:lnTo>
                <a:cubicBezTo>
                  <a:pt x="21238" y="19510"/>
                  <a:pt x="21515" y="19192"/>
                  <a:pt x="21515" y="18808"/>
                </a:cubicBezTo>
                <a:cubicBezTo>
                  <a:pt x="21515" y="18424"/>
                  <a:pt x="21238" y="18088"/>
                  <a:pt x="20921" y="18088"/>
                </a:cubicBezTo>
                <a:lnTo>
                  <a:pt x="8295" y="1808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 dirty="0"/>
          </a:p>
        </p:txBody>
      </p:sp>
      <p:sp>
        <p:nvSpPr>
          <p:cNvPr id="30" name="Google Shape;4584;p186"/>
          <p:cNvSpPr>
            <a:spLocks/>
          </p:cNvSpPr>
          <p:nvPr/>
        </p:nvSpPr>
        <p:spPr bwMode="auto">
          <a:xfrm>
            <a:off x="7249160" y="2516622"/>
            <a:ext cx="263525" cy="304800"/>
          </a:xfrm>
          <a:custGeom>
            <a:avLst/>
            <a:gdLst>
              <a:gd name="T0" fmla="*/ 20923 w 21554"/>
              <a:gd name="T1" fmla="*/ 20475 h 21600"/>
              <a:gd name="T2" fmla="*/ 1353 w 21554"/>
              <a:gd name="T3" fmla="*/ 20475 h 21600"/>
              <a:gd name="T4" fmla="*/ 1353 w 21554"/>
              <a:gd name="T5" fmla="*/ 18720 h 21600"/>
              <a:gd name="T6" fmla="*/ 9056 w 21554"/>
              <a:gd name="T7" fmla="*/ 18720 h 21600"/>
              <a:gd name="T8" fmla="*/ 9733 w 21554"/>
              <a:gd name="T9" fmla="*/ 18135 h 21600"/>
              <a:gd name="T10" fmla="*/ 9733 w 21554"/>
              <a:gd name="T11" fmla="*/ 15120 h 21600"/>
              <a:gd name="T12" fmla="*/ 9056 w 21554"/>
              <a:gd name="T13" fmla="*/ 14535 h 21600"/>
              <a:gd name="T14" fmla="*/ 1353 w 21554"/>
              <a:gd name="T15" fmla="*/ 14535 h 21600"/>
              <a:gd name="T16" fmla="*/ 1353 w 21554"/>
              <a:gd name="T17" fmla="*/ 12915 h 21600"/>
              <a:gd name="T18" fmla="*/ 13220 w 21554"/>
              <a:gd name="T19" fmla="*/ 12915 h 21600"/>
              <a:gd name="T20" fmla="*/ 13897 w 21554"/>
              <a:gd name="T21" fmla="*/ 12330 h 21600"/>
              <a:gd name="T22" fmla="*/ 13897 w 21554"/>
              <a:gd name="T23" fmla="*/ 9315 h 21600"/>
              <a:gd name="T24" fmla="*/ 13220 w 21554"/>
              <a:gd name="T25" fmla="*/ 8730 h 21600"/>
              <a:gd name="T26" fmla="*/ 1353 w 21554"/>
              <a:gd name="T27" fmla="*/ 8730 h 21600"/>
              <a:gd name="T28" fmla="*/ 1353 w 21554"/>
              <a:gd name="T29" fmla="*/ 7110 h 21600"/>
              <a:gd name="T30" fmla="*/ 17384 w 21554"/>
              <a:gd name="T31" fmla="*/ 7110 h 21600"/>
              <a:gd name="T32" fmla="*/ 18061 w 21554"/>
              <a:gd name="T33" fmla="*/ 6525 h 21600"/>
              <a:gd name="T34" fmla="*/ 18061 w 21554"/>
              <a:gd name="T35" fmla="*/ 3510 h 21600"/>
              <a:gd name="T36" fmla="*/ 17384 w 21554"/>
              <a:gd name="T37" fmla="*/ 2925 h 21600"/>
              <a:gd name="T38" fmla="*/ 1353 w 21554"/>
              <a:gd name="T39" fmla="*/ 2925 h 21600"/>
              <a:gd name="T40" fmla="*/ 1353 w 21554"/>
              <a:gd name="T41" fmla="*/ 585 h 21600"/>
              <a:gd name="T42" fmla="*/ 677 w 21554"/>
              <a:gd name="T43" fmla="*/ 0 h 21600"/>
              <a:gd name="T44" fmla="*/ 0 w 21554"/>
              <a:gd name="T45" fmla="*/ 585 h 21600"/>
              <a:gd name="T46" fmla="*/ 0 w 21554"/>
              <a:gd name="T47" fmla="*/ 21015 h 21600"/>
              <a:gd name="T48" fmla="*/ 677 w 21554"/>
              <a:gd name="T49" fmla="*/ 21600 h 21600"/>
              <a:gd name="T50" fmla="*/ 20871 w 21554"/>
              <a:gd name="T51" fmla="*/ 21600 h 21600"/>
              <a:gd name="T52" fmla="*/ 21548 w 21554"/>
              <a:gd name="T53" fmla="*/ 21015 h 21600"/>
              <a:gd name="T54" fmla="*/ 20923 w 21554"/>
              <a:gd name="T55" fmla="*/ 20475 h 21600"/>
              <a:gd name="T56" fmla="*/ 1405 w 21554"/>
              <a:gd name="T57" fmla="*/ 15705 h 21600"/>
              <a:gd name="T58" fmla="*/ 8432 w 21554"/>
              <a:gd name="T59" fmla="*/ 15705 h 21600"/>
              <a:gd name="T60" fmla="*/ 8432 w 21554"/>
              <a:gd name="T61" fmla="*/ 17550 h 21600"/>
              <a:gd name="T62" fmla="*/ 1405 w 21554"/>
              <a:gd name="T63" fmla="*/ 17550 h 21600"/>
              <a:gd name="T64" fmla="*/ 1405 w 21554"/>
              <a:gd name="T65" fmla="*/ 15705 h 21600"/>
              <a:gd name="T66" fmla="*/ 1405 w 21554"/>
              <a:gd name="T67" fmla="*/ 9900 h 21600"/>
              <a:gd name="T68" fmla="*/ 12596 w 21554"/>
              <a:gd name="T69" fmla="*/ 9900 h 21600"/>
              <a:gd name="T70" fmla="*/ 12596 w 21554"/>
              <a:gd name="T71" fmla="*/ 11745 h 21600"/>
              <a:gd name="T72" fmla="*/ 1405 w 21554"/>
              <a:gd name="T73" fmla="*/ 11745 h 21600"/>
              <a:gd name="T74" fmla="*/ 1405 w 21554"/>
              <a:gd name="T75" fmla="*/ 9900 h 21600"/>
              <a:gd name="T76" fmla="*/ 1405 w 21554"/>
              <a:gd name="T77" fmla="*/ 4095 h 21600"/>
              <a:gd name="T78" fmla="*/ 16760 w 21554"/>
              <a:gd name="T79" fmla="*/ 4095 h 21600"/>
              <a:gd name="T80" fmla="*/ 16760 w 21554"/>
              <a:gd name="T81" fmla="*/ 5940 h 21600"/>
              <a:gd name="T82" fmla="*/ 1405 w 21554"/>
              <a:gd name="T83" fmla="*/ 5940 h 21600"/>
              <a:gd name="T84" fmla="*/ 1405 w 21554"/>
              <a:gd name="T85" fmla="*/ 4095 h 21600"/>
              <a:gd name="T86" fmla="*/ 0 w 21554"/>
              <a:gd name="T87" fmla="*/ 0 h 21600"/>
              <a:gd name="T88" fmla="*/ 21554 w 21554"/>
              <a:gd name="T8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T86" t="T87" r="T88" b="T89"/>
            <a:pathLst>
              <a:path w="21554" h="21600" extrusionOk="0">
                <a:moveTo>
                  <a:pt x="20923" y="20475"/>
                </a:moveTo>
                <a:lnTo>
                  <a:pt x="1353" y="20475"/>
                </a:lnTo>
                <a:lnTo>
                  <a:pt x="1353" y="18720"/>
                </a:lnTo>
                <a:lnTo>
                  <a:pt x="9056" y="18720"/>
                </a:lnTo>
                <a:cubicBezTo>
                  <a:pt x="9421" y="18720"/>
                  <a:pt x="9733" y="18450"/>
                  <a:pt x="9733" y="18135"/>
                </a:cubicBezTo>
                <a:lnTo>
                  <a:pt x="9733" y="15120"/>
                </a:lnTo>
                <a:cubicBezTo>
                  <a:pt x="9733" y="14805"/>
                  <a:pt x="9421" y="14535"/>
                  <a:pt x="9056" y="14535"/>
                </a:cubicBezTo>
                <a:lnTo>
                  <a:pt x="1353" y="14535"/>
                </a:lnTo>
                <a:lnTo>
                  <a:pt x="1353" y="12915"/>
                </a:lnTo>
                <a:lnTo>
                  <a:pt x="13220" y="12915"/>
                </a:lnTo>
                <a:cubicBezTo>
                  <a:pt x="13585" y="12915"/>
                  <a:pt x="13897" y="12645"/>
                  <a:pt x="13897" y="12330"/>
                </a:cubicBezTo>
                <a:lnTo>
                  <a:pt x="13897" y="9315"/>
                </a:lnTo>
                <a:cubicBezTo>
                  <a:pt x="13897" y="9000"/>
                  <a:pt x="13585" y="8730"/>
                  <a:pt x="13220" y="8730"/>
                </a:cubicBezTo>
                <a:lnTo>
                  <a:pt x="1353" y="8730"/>
                </a:lnTo>
                <a:lnTo>
                  <a:pt x="1353" y="7110"/>
                </a:lnTo>
                <a:lnTo>
                  <a:pt x="17384" y="7110"/>
                </a:lnTo>
                <a:cubicBezTo>
                  <a:pt x="17748" y="7110"/>
                  <a:pt x="18061" y="6840"/>
                  <a:pt x="18061" y="6525"/>
                </a:cubicBezTo>
                <a:lnTo>
                  <a:pt x="18061" y="3510"/>
                </a:lnTo>
                <a:cubicBezTo>
                  <a:pt x="18061" y="3195"/>
                  <a:pt x="17748" y="2925"/>
                  <a:pt x="17384" y="2925"/>
                </a:cubicBezTo>
                <a:lnTo>
                  <a:pt x="1353" y="2925"/>
                </a:lnTo>
                <a:lnTo>
                  <a:pt x="1353" y="585"/>
                </a:lnTo>
                <a:cubicBezTo>
                  <a:pt x="1353" y="270"/>
                  <a:pt x="1041" y="0"/>
                  <a:pt x="677" y="0"/>
                </a:cubicBezTo>
                <a:cubicBezTo>
                  <a:pt x="312" y="0"/>
                  <a:pt x="0" y="270"/>
                  <a:pt x="0" y="585"/>
                </a:cubicBezTo>
                <a:lnTo>
                  <a:pt x="0" y="21015"/>
                </a:lnTo>
                <a:cubicBezTo>
                  <a:pt x="0" y="21330"/>
                  <a:pt x="312" y="21600"/>
                  <a:pt x="677" y="21600"/>
                </a:cubicBezTo>
                <a:lnTo>
                  <a:pt x="20871" y="21600"/>
                </a:lnTo>
                <a:cubicBezTo>
                  <a:pt x="21236" y="21600"/>
                  <a:pt x="21548" y="21330"/>
                  <a:pt x="21548" y="21015"/>
                </a:cubicBezTo>
                <a:cubicBezTo>
                  <a:pt x="21600" y="20745"/>
                  <a:pt x="21288" y="20475"/>
                  <a:pt x="20923" y="20475"/>
                </a:cubicBezTo>
                <a:close/>
                <a:moveTo>
                  <a:pt x="1405" y="15705"/>
                </a:moveTo>
                <a:lnTo>
                  <a:pt x="8432" y="15705"/>
                </a:lnTo>
                <a:lnTo>
                  <a:pt x="8432" y="17550"/>
                </a:lnTo>
                <a:lnTo>
                  <a:pt x="1405" y="17550"/>
                </a:lnTo>
                <a:lnTo>
                  <a:pt x="1405" y="15705"/>
                </a:lnTo>
                <a:close/>
                <a:moveTo>
                  <a:pt x="1405" y="9900"/>
                </a:moveTo>
                <a:lnTo>
                  <a:pt x="12596" y="9900"/>
                </a:lnTo>
                <a:lnTo>
                  <a:pt x="12596" y="11745"/>
                </a:lnTo>
                <a:lnTo>
                  <a:pt x="1405" y="11745"/>
                </a:lnTo>
                <a:lnTo>
                  <a:pt x="1405" y="9900"/>
                </a:lnTo>
                <a:close/>
                <a:moveTo>
                  <a:pt x="1405" y="4095"/>
                </a:moveTo>
                <a:lnTo>
                  <a:pt x="16760" y="4095"/>
                </a:lnTo>
                <a:lnTo>
                  <a:pt x="16760" y="5940"/>
                </a:lnTo>
                <a:lnTo>
                  <a:pt x="1405" y="5940"/>
                </a:lnTo>
                <a:lnTo>
                  <a:pt x="1405" y="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 dirty="0"/>
          </a:p>
        </p:txBody>
      </p:sp>
      <p:sp>
        <p:nvSpPr>
          <p:cNvPr id="31" name="Google Shape;4634;p186"/>
          <p:cNvSpPr>
            <a:spLocks/>
          </p:cNvSpPr>
          <p:nvPr/>
        </p:nvSpPr>
        <p:spPr bwMode="auto">
          <a:xfrm>
            <a:off x="7213056" y="3954989"/>
            <a:ext cx="304800" cy="304800"/>
          </a:xfrm>
          <a:custGeom>
            <a:avLst/>
            <a:gdLst>
              <a:gd name="T0" fmla="*/ 10800 w 21600"/>
              <a:gd name="T1" fmla="*/ 0 h 21600"/>
              <a:gd name="T2" fmla="*/ 0 w 21600"/>
              <a:gd name="T3" fmla="*/ 10800 h 21600"/>
              <a:gd name="T4" fmla="*/ 10800 w 21600"/>
              <a:gd name="T5" fmla="*/ 21600 h 21600"/>
              <a:gd name="T6" fmla="*/ 21600 w 21600"/>
              <a:gd name="T7" fmla="*/ 10800 h 21600"/>
              <a:gd name="T8" fmla="*/ 10800 w 21600"/>
              <a:gd name="T9" fmla="*/ 0 h 21600"/>
              <a:gd name="T10" fmla="*/ 10800 w 21600"/>
              <a:gd name="T11" fmla="*/ 1209 h 21600"/>
              <a:gd name="T12" fmla="*/ 20433 w 21600"/>
              <a:gd name="T13" fmla="*/ 10842 h 21600"/>
              <a:gd name="T14" fmla="*/ 10800 w 21600"/>
              <a:gd name="T15" fmla="*/ 20475 h 21600"/>
              <a:gd name="T16" fmla="*/ 1167 w 21600"/>
              <a:gd name="T17" fmla="*/ 10842 h 21600"/>
              <a:gd name="T18" fmla="*/ 10800 w 21600"/>
              <a:gd name="T19" fmla="*/ 1209 h 21600"/>
              <a:gd name="T20" fmla="*/ 10772 w 21600"/>
              <a:gd name="T21" fmla="*/ 4809 h 21600"/>
              <a:gd name="T22" fmla="*/ 10195 w 21600"/>
              <a:gd name="T23" fmla="*/ 5400 h 21600"/>
              <a:gd name="T24" fmla="*/ 10195 w 21600"/>
              <a:gd name="T25" fmla="*/ 6708 h 21600"/>
              <a:gd name="T26" fmla="*/ 8395 w 21600"/>
              <a:gd name="T27" fmla="*/ 9000 h 21600"/>
              <a:gd name="T28" fmla="*/ 10195 w 21600"/>
              <a:gd name="T29" fmla="*/ 11292 h 21600"/>
              <a:gd name="T30" fmla="*/ 10195 w 21600"/>
              <a:gd name="T31" fmla="*/ 13683 h 21600"/>
              <a:gd name="T32" fmla="*/ 9928 w 21600"/>
              <a:gd name="T33" fmla="*/ 13458 h 21600"/>
              <a:gd name="T34" fmla="*/ 9113 w 21600"/>
              <a:gd name="T35" fmla="*/ 13458 h 21600"/>
              <a:gd name="T36" fmla="*/ 9113 w 21600"/>
              <a:gd name="T37" fmla="*/ 14259 h 21600"/>
              <a:gd name="T38" fmla="*/ 10238 w 21600"/>
              <a:gd name="T39" fmla="*/ 14892 h 21600"/>
              <a:gd name="T40" fmla="*/ 10238 w 21600"/>
              <a:gd name="T41" fmla="*/ 16200 h 21600"/>
              <a:gd name="T42" fmla="*/ 10828 w 21600"/>
              <a:gd name="T43" fmla="*/ 16791 h 21600"/>
              <a:gd name="T44" fmla="*/ 11405 w 21600"/>
              <a:gd name="T45" fmla="*/ 16200 h 21600"/>
              <a:gd name="T46" fmla="*/ 11405 w 21600"/>
              <a:gd name="T47" fmla="*/ 14892 h 21600"/>
              <a:gd name="T48" fmla="*/ 13205 w 21600"/>
              <a:gd name="T49" fmla="*/ 12600 h 21600"/>
              <a:gd name="T50" fmla="*/ 11405 w 21600"/>
              <a:gd name="T51" fmla="*/ 10308 h 21600"/>
              <a:gd name="T52" fmla="*/ 11405 w 21600"/>
              <a:gd name="T53" fmla="*/ 7917 h 21600"/>
              <a:gd name="T54" fmla="*/ 11672 w 21600"/>
              <a:gd name="T55" fmla="*/ 8142 h 21600"/>
              <a:gd name="T56" fmla="*/ 12488 w 21600"/>
              <a:gd name="T57" fmla="*/ 8142 h 21600"/>
              <a:gd name="T58" fmla="*/ 12488 w 21600"/>
              <a:gd name="T59" fmla="*/ 7341 h 21600"/>
              <a:gd name="T60" fmla="*/ 11363 w 21600"/>
              <a:gd name="T61" fmla="*/ 6708 h 21600"/>
              <a:gd name="T62" fmla="*/ 11363 w 21600"/>
              <a:gd name="T63" fmla="*/ 5400 h 21600"/>
              <a:gd name="T64" fmla="*/ 10772 w 21600"/>
              <a:gd name="T65" fmla="*/ 4809 h 21600"/>
              <a:gd name="T66" fmla="*/ 10238 w 21600"/>
              <a:gd name="T67" fmla="*/ 7917 h 21600"/>
              <a:gd name="T68" fmla="*/ 10238 w 21600"/>
              <a:gd name="T69" fmla="*/ 10083 h 21600"/>
              <a:gd name="T70" fmla="*/ 9605 w 21600"/>
              <a:gd name="T71" fmla="*/ 9000 h 21600"/>
              <a:gd name="T72" fmla="*/ 10238 w 21600"/>
              <a:gd name="T73" fmla="*/ 7917 h 21600"/>
              <a:gd name="T74" fmla="*/ 11405 w 21600"/>
              <a:gd name="T75" fmla="*/ 11559 h 21600"/>
              <a:gd name="T76" fmla="*/ 12038 w 21600"/>
              <a:gd name="T77" fmla="*/ 12642 h 21600"/>
              <a:gd name="T78" fmla="*/ 11405 w 21600"/>
              <a:gd name="T79" fmla="*/ 13725 h 21600"/>
              <a:gd name="T80" fmla="*/ 11405 w 21600"/>
              <a:gd name="T81" fmla="*/ 11559 h 21600"/>
              <a:gd name="T82" fmla="*/ 0 w 21600"/>
              <a:gd name="T83" fmla="*/ 0 h 21600"/>
              <a:gd name="T84" fmla="*/ 21600 w 21600"/>
              <a:gd name="T8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T82" t="T83" r="T84" b="T85"/>
            <a:pathLst>
              <a:path w="21600" h="21600" extrusionOk="0">
                <a:moveTo>
                  <a:pt x="10800" y="0"/>
                </a:moveTo>
                <a:cubicBezTo>
                  <a:pt x="4860" y="0"/>
                  <a:pt x="0" y="4860"/>
                  <a:pt x="0" y="10800"/>
                </a:cubicBezTo>
                <a:cubicBezTo>
                  <a:pt x="0" y="16740"/>
                  <a:pt x="4860" y="21600"/>
                  <a:pt x="10800" y="21600"/>
                </a:cubicBezTo>
                <a:cubicBezTo>
                  <a:pt x="16740" y="21600"/>
                  <a:pt x="21600" y="16740"/>
                  <a:pt x="21600" y="10800"/>
                </a:cubicBezTo>
                <a:cubicBezTo>
                  <a:pt x="21600" y="4860"/>
                  <a:pt x="16740" y="0"/>
                  <a:pt x="10800" y="0"/>
                </a:cubicBezTo>
                <a:close/>
                <a:moveTo>
                  <a:pt x="10800" y="1209"/>
                </a:moveTo>
                <a:cubicBezTo>
                  <a:pt x="16110" y="1209"/>
                  <a:pt x="20433" y="5532"/>
                  <a:pt x="20433" y="10842"/>
                </a:cubicBezTo>
                <a:cubicBezTo>
                  <a:pt x="20433" y="16152"/>
                  <a:pt x="16110" y="20475"/>
                  <a:pt x="10800" y="20475"/>
                </a:cubicBezTo>
                <a:cubicBezTo>
                  <a:pt x="5490" y="20475"/>
                  <a:pt x="1167" y="16152"/>
                  <a:pt x="1167" y="10842"/>
                </a:cubicBezTo>
                <a:cubicBezTo>
                  <a:pt x="1167" y="5532"/>
                  <a:pt x="5490" y="1209"/>
                  <a:pt x="10800" y="1209"/>
                </a:cubicBezTo>
                <a:close/>
                <a:moveTo>
                  <a:pt x="10772" y="4809"/>
                </a:moveTo>
                <a:cubicBezTo>
                  <a:pt x="10457" y="4809"/>
                  <a:pt x="10195" y="5085"/>
                  <a:pt x="10195" y="5400"/>
                </a:cubicBezTo>
                <a:lnTo>
                  <a:pt x="10195" y="6708"/>
                </a:lnTo>
                <a:cubicBezTo>
                  <a:pt x="9160" y="6978"/>
                  <a:pt x="8395" y="7920"/>
                  <a:pt x="8395" y="9000"/>
                </a:cubicBezTo>
                <a:cubicBezTo>
                  <a:pt x="8395" y="10080"/>
                  <a:pt x="9160" y="11067"/>
                  <a:pt x="10195" y="11292"/>
                </a:cubicBezTo>
                <a:lnTo>
                  <a:pt x="10195" y="13683"/>
                </a:lnTo>
                <a:cubicBezTo>
                  <a:pt x="10105" y="13638"/>
                  <a:pt x="9973" y="13548"/>
                  <a:pt x="9928" y="13458"/>
                </a:cubicBezTo>
                <a:cubicBezTo>
                  <a:pt x="9703" y="13233"/>
                  <a:pt x="9337" y="13233"/>
                  <a:pt x="9113" y="13458"/>
                </a:cubicBezTo>
                <a:cubicBezTo>
                  <a:pt x="8888" y="13683"/>
                  <a:pt x="8888" y="14034"/>
                  <a:pt x="9113" y="14259"/>
                </a:cubicBezTo>
                <a:cubicBezTo>
                  <a:pt x="9428" y="14574"/>
                  <a:pt x="9787" y="14802"/>
                  <a:pt x="10238" y="14892"/>
                </a:cubicBezTo>
                <a:lnTo>
                  <a:pt x="10238" y="16200"/>
                </a:lnTo>
                <a:cubicBezTo>
                  <a:pt x="10238" y="16515"/>
                  <a:pt x="10513" y="16791"/>
                  <a:pt x="10828" y="16791"/>
                </a:cubicBezTo>
                <a:cubicBezTo>
                  <a:pt x="11143" y="16791"/>
                  <a:pt x="11405" y="16515"/>
                  <a:pt x="11405" y="16200"/>
                </a:cubicBezTo>
                <a:lnTo>
                  <a:pt x="11405" y="14892"/>
                </a:lnTo>
                <a:cubicBezTo>
                  <a:pt x="12440" y="14622"/>
                  <a:pt x="13205" y="13680"/>
                  <a:pt x="13205" y="12600"/>
                </a:cubicBezTo>
                <a:cubicBezTo>
                  <a:pt x="13205" y="11520"/>
                  <a:pt x="12440" y="10578"/>
                  <a:pt x="11405" y="10308"/>
                </a:cubicBezTo>
                <a:lnTo>
                  <a:pt x="11405" y="7917"/>
                </a:lnTo>
                <a:cubicBezTo>
                  <a:pt x="11495" y="7962"/>
                  <a:pt x="11627" y="8052"/>
                  <a:pt x="11672" y="8142"/>
                </a:cubicBezTo>
                <a:cubicBezTo>
                  <a:pt x="11897" y="8367"/>
                  <a:pt x="12263" y="8367"/>
                  <a:pt x="12488" y="8142"/>
                </a:cubicBezTo>
                <a:cubicBezTo>
                  <a:pt x="12713" y="7917"/>
                  <a:pt x="12712" y="7566"/>
                  <a:pt x="12488" y="7341"/>
                </a:cubicBezTo>
                <a:cubicBezTo>
                  <a:pt x="12172" y="7026"/>
                  <a:pt x="11813" y="6798"/>
                  <a:pt x="11363" y="6708"/>
                </a:cubicBezTo>
                <a:lnTo>
                  <a:pt x="11363" y="5400"/>
                </a:lnTo>
                <a:cubicBezTo>
                  <a:pt x="11363" y="5085"/>
                  <a:pt x="11087" y="4809"/>
                  <a:pt x="10772" y="4809"/>
                </a:cubicBezTo>
                <a:close/>
                <a:moveTo>
                  <a:pt x="10238" y="7917"/>
                </a:moveTo>
                <a:lnTo>
                  <a:pt x="10238" y="10083"/>
                </a:lnTo>
                <a:cubicBezTo>
                  <a:pt x="9878" y="9903"/>
                  <a:pt x="9605" y="9495"/>
                  <a:pt x="9605" y="9000"/>
                </a:cubicBezTo>
                <a:cubicBezTo>
                  <a:pt x="9605" y="8550"/>
                  <a:pt x="9878" y="8142"/>
                  <a:pt x="10238" y="7917"/>
                </a:cubicBezTo>
                <a:close/>
                <a:moveTo>
                  <a:pt x="11405" y="11559"/>
                </a:moveTo>
                <a:cubicBezTo>
                  <a:pt x="11810" y="11784"/>
                  <a:pt x="12038" y="12192"/>
                  <a:pt x="12038" y="12642"/>
                </a:cubicBezTo>
                <a:cubicBezTo>
                  <a:pt x="12038" y="13092"/>
                  <a:pt x="11765" y="13500"/>
                  <a:pt x="11405" y="13725"/>
                </a:cubicBezTo>
                <a:lnTo>
                  <a:pt x="11405" y="1155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 dirty="0"/>
          </a:p>
        </p:txBody>
      </p:sp>
      <p:sp>
        <p:nvSpPr>
          <p:cNvPr id="32" name="Google Shape;4446;p184"/>
          <p:cNvSpPr>
            <a:spLocks/>
          </p:cNvSpPr>
          <p:nvPr/>
        </p:nvSpPr>
        <p:spPr bwMode="auto">
          <a:xfrm>
            <a:off x="7215414" y="5331631"/>
            <a:ext cx="304800" cy="304800"/>
          </a:xfrm>
          <a:custGeom>
            <a:avLst/>
            <a:gdLst>
              <a:gd name="T0" fmla="*/ 10779 w 21600"/>
              <a:gd name="T1" fmla="*/ 0 h 21600"/>
              <a:gd name="T2" fmla="*/ 3144 w 21600"/>
              <a:gd name="T3" fmla="*/ 3144 h 21600"/>
              <a:gd name="T4" fmla="*/ 0 w 21600"/>
              <a:gd name="T5" fmla="*/ 10779 h 21600"/>
              <a:gd name="T6" fmla="*/ 1347 w 21600"/>
              <a:gd name="T7" fmla="*/ 16028 h 21600"/>
              <a:gd name="T8" fmla="*/ 491 w 21600"/>
              <a:gd name="T9" fmla="*/ 20393 h 21600"/>
              <a:gd name="T10" fmla="*/ 674 w 21600"/>
              <a:gd name="T11" fmla="*/ 20926 h 21600"/>
              <a:gd name="T12" fmla="*/ 1207 w 21600"/>
              <a:gd name="T13" fmla="*/ 21109 h 21600"/>
              <a:gd name="T14" fmla="*/ 5572 w 21600"/>
              <a:gd name="T15" fmla="*/ 20253 h 21600"/>
              <a:gd name="T16" fmla="*/ 10821 w 21600"/>
              <a:gd name="T17" fmla="*/ 21600 h 21600"/>
              <a:gd name="T18" fmla="*/ 18456 w 21600"/>
              <a:gd name="T19" fmla="*/ 18456 h 21600"/>
              <a:gd name="T20" fmla="*/ 21600 w 21600"/>
              <a:gd name="T21" fmla="*/ 10821 h 21600"/>
              <a:gd name="T22" fmla="*/ 18414 w 21600"/>
              <a:gd name="T23" fmla="*/ 3144 h 21600"/>
              <a:gd name="T24" fmla="*/ 10779 w 21600"/>
              <a:gd name="T25" fmla="*/ 0 h 21600"/>
              <a:gd name="T26" fmla="*/ 10779 w 21600"/>
              <a:gd name="T27" fmla="*/ 1123 h 21600"/>
              <a:gd name="T28" fmla="*/ 17558 w 21600"/>
              <a:gd name="T29" fmla="*/ 3958 h 21600"/>
              <a:gd name="T30" fmla="*/ 20393 w 21600"/>
              <a:gd name="T31" fmla="*/ 10737 h 21600"/>
              <a:gd name="T32" fmla="*/ 17600 w 21600"/>
              <a:gd name="T33" fmla="*/ 17558 h 21600"/>
              <a:gd name="T34" fmla="*/ 10821 w 21600"/>
              <a:gd name="T35" fmla="*/ 20393 h 21600"/>
              <a:gd name="T36" fmla="*/ 5979 w 21600"/>
              <a:gd name="T37" fmla="*/ 19088 h 21600"/>
              <a:gd name="T38" fmla="*/ 5656 w 21600"/>
              <a:gd name="T39" fmla="*/ 19004 h 21600"/>
              <a:gd name="T40" fmla="*/ 5572 w 21600"/>
              <a:gd name="T41" fmla="*/ 19004 h 21600"/>
              <a:gd name="T42" fmla="*/ 1839 w 21600"/>
              <a:gd name="T43" fmla="*/ 19719 h 21600"/>
              <a:gd name="T44" fmla="*/ 2554 w 21600"/>
              <a:gd name="T45" fmla="*/ 15986 h 21600"/>
              <a:gd name="T46" fmla="*/ 2470 w 21600"/>
              <a:gd name="T47" fmla="*/ 15579 h 21600"/>
              <a:gd name="T48" fmla="*/ 1165 w 21600"/>
              <a:gd name="T49" fmla="*/ 10737 h 21600"/>
              <a:gd name="T50" fmla="*/ 4000 w 21600"/>
              <a:gd name="T51" fmla="*/ 3958 h 21600"/>
              <a:gd name="T52" fmla="*/ 10779 w 21600"/>
              <a:gd name="T53" fmla="*/ 1123 h 21600"/>
              <a:gd name="T54" fmla="*/ 6470 w 21600"/>
              <a:gd name="T55" fmla="*/ 9881 h 21600"/>
              <a:gd name="T56" fmla="*/ 5389 w 21600"/>
              <a:gd name="T57" fmla="*/ 10961 h 21600"/>
              <a:gd name="T58" fmla="*/ 6470 w 21600"/>
              <a:gd name="T59" fmla="*/ 12042 h 21600"/>
              <a:gd name="T60" fmla="*/ 7551 w 21600"/>
              <a:gd name="T61" fmla="*/ 10961 h 21600"/>
              <a:gd name="T62" fmla="*/ 6470 w 21600"/>
              <a:gd name="T63" fmla="*/ 9881 h 21600"/>
              <a:gd name="T64" fmla="*/ 10512 w 21600"/>
              <a:gd name="T65" fmla="*/ 9881 h 21600"/>
              <a:gd name="T66" fmla="*/ 9432 w 21600"/>
              <a:gd name="T67" fmla="*/ 10961 h 21600"/>
              <a:gd name="T68" fmla="*/ 10512 w 21600"/>
              <a:gd name="T69" fmla="*/ 12042 h 21600"/>
              <a:gd name="T70" fmla="*/ 11593 w 21600"/>
              <a:gd name="T71" fmla="*/ 10961 h 21600"/>
              <a:gd name="T72" fmla="*/ 10512 w 21600"/>
              <a:gd name="T73" fmla="*/ 9881 h 21600"/>
              <a:gd name="T74" fmla="*/ 15003 w 21600"/>
              <a:gd name="T75" fmla="*/ 9881 h 21600"/>
              <a:gd name="T76" fmla="*/ 13923 w 21600"/>
              <a:gd name="T77" fmla="*/ 10961 h 21600"/>
              <a:gd name="T78" fmla="*/ 15003 w 21600"/>
              <a:gd name="T79" fmla="*/ 12042 h 21600"/>
              <a:gd name="T80" fmla="*/ 16084 w 21600"/>
              <a:gd name="T81" fmla="*/ 10961 h 21600"/>
              <a:gd name="T82" fmla="*/ 15003 w 21600"/>
              <a:gd name="T83" fmla="*/ 9881 h 21600"/>
              <a:gd name="T84" fmla="*/ 0 w 21600"/>
              <a:gd name="T85" fmla="*/ 0 h 21600"/>
              <a:gd name="T86" fmla="*/ 21600 w 21600"/>
              <a:gd name="T8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T84" t="T85" r="T86" b="T87"/>
            <a:pathLst>
              <a:path w="21600" h="21600" extrusionOk="0">
                <a:moveTo>
                  <a:pt x="10779" y="0"/>
                </a:moveTo>
                <a:cubicBezTo>
                  <a:pt x="7905" y="0"/>
                  <a:pt x="5210" y="1123"/>
                  <a:pt x="3144" y="3144"/>
                </a:cubicBezTo>
                <a:cubicBezTo>
                  <a:pt x="1123" y="5165"/>
                  <a:pt x="0" y="7905"/>
                  <a:pt x="0" y="10779"/>
                </a:cubicBezTo>
                <a:cubicBezTo>
                  <a:pt x="0" y="12620"/>
                  <a:pt x="449" y="14411"/>
                  <a:pt x="1347" y="16028"/>
                </a:cubicBezTo>
                <a:lnTo>
                  <a:pt x="491" y="20393"/>
                </a:lnTo>
                <a:cubicBezTo>
                  <a:pt x="446" y="20573"/>
                  <a:pt x="494" y="20792"/>
                  <a:pt x="674" y="20926"/>
                </a:cubicBezTo>
                <a:cubicBezTo>
                  <a:pt x="808" y="21061"/>
                  <a:pt x="982" y="21109"/>
                  <a:pt x="1207" y="21109"/>
                </a:cubicBezTo>
                <a:lnTo>
                  <a:pt x="5572" y="20253"/>
                </a:lnTo>
                <a:cubicBezTo>
                  <a:pt x="7144" y="21151"/>
                  <a:pt x="8980" y="21600"/>
                  <a:pt x="10821" y="21600"/>
                </a:cubicBezTo>
                <a:cubicBezTo>
                  <a:pt x="13695" y="21600"/>
                  <a:pt x="16390" y="20477"/>
                  <a:pt x="18456" y="18456"/>
                </a:cubicBezTo>
                <a:cubicBezTo>
                  <a:pt x="20477" y="16435"/>
                  <a:pt x="21600" y="13695"/>
                  <a:pt x="21600" y="10821"/>
                </a:cubicBezTo>
                <a:cubicBezTo>
                  <a:pt x="21600" y="7902"/>
                  <a:pt x="20480" y="5210"/>
                  <a:pt x="18414" y="3144"/>
                </a:cubicBezTo>
                <a:cubicBezTo>
                  <a:pt x="16393" y="1123"/>
                  <a:pt x="13698" y="0"/>
                  <a:pt x="10779" y="0"/>
                </a:cubicBezTo>
                <a:close/>
                <a:moveTo>
                  <a:pt x="10779" y="1123"/>
                </a:moveTo>
                <a:cubicBezTo>
                  <a:pt x="13339" y="1123"/>
                  <a:pt x="15761" y="2116"/>
                  <a:pt x="17558" y="3958"/>
                </a:cubicBezTo>
                <a:cubicBezTo>
                  <a:pt x="19354" y="5754"/>
                  <a:pt x="20393" y="8177"/>
                  <a:pt x="20393" y="10737"/>
                </a:cubicBezTo>
                <a:cubicBezTo>
                  <a:pt x="20438" y="13342"/>
                  <a:pt x="19441" y="15761"/>
                  <a:pt x="17600" y="17558"/>
                </a:cubicBezTo>
                <a:cubicBezTo>
                  <a:pt x="15803" y="19354"/>
                  <a:pt x="13381" y="20393"/>
                  <a:pt x="10821" y="20393"/>
                </a:cubicBezTo>
                <a:cubicBezTo>
                  <a:pt x="9114" y="20393"/>
                  <a:pt x="7461" y="19941"/>
                  <a:pt x="5979" y="19088"/>
                </a:cubicBezTo>
                <a:cubicBezTo>
                  <a:pt x="5889" y="19043"/>
                  <a:pt x="5791" y="19003"/>
                  <a:pt x="5656" y="19004"/>
                </a:cubicBezTo>
                <a:cubicBezTo>
                  <a:pt x="5611" y="19004"/>
                  <a:pt x="5572" y="19004"/>
                  <a:pt x="5572" y="19004"/>
                </a:cubicBezTo>
                <a:lnTo>
                  <a:pt x="1839" y="19719"/>
                </a:lnTo>
                <a:lnTo>
                  <a:pt x="2554" y="15986"/>
                </a:lnTo>
                <a:cubicBezTo>
                  <a:pt x="2599" y="15851"/>
                  <a:pt x="2560" y="15714"/>
                  <a:pt x="2470" y="15579"/>
                </a:cubicBezTo>
                <a:cubicBezTo>
                  <a:pt x="1617" y="14097"/>
                  <a:pt x="1165" y="12444"/>
                  <a:pt x="1165" y="10737"/>
                </a:cubicBezTo>
                <a:cubicBezTo>
                  <a:pt x="1165" y="8177"/>
                  <a:pt x="2159" y="5754"/>
                  <a:pt x="4000" y="3958"/>
                </a:cubicBezTo>
                <a:cubicBezTo>
                  <a:pt x="5796" y="2161"/>
                  <a:pt x="8219" y="1123"/>
                  <a:pt x="10779" y="1123"/>
                </a:cubicBezTo>
                <a:close/>
                <a:moveTo>
                  <a:pt x="6470" y="9881"/>
                </a:moveTo>
                <a:cubicBezTo>
                  <a:pt x="5886" y="9881"/>
                  <a:pt x="5389" y="10377"/>
                  <a:pt x="5389" y="10961"/>
                </a:cubicBezTo>
                <a:cubicBezTo>
                  <a:pt x="5389" y="11545"/>
                  <a:pt x="5886" y="12042"/>
                  <a:pt x="6470" y="12042"/>
                </a:cubicBezTo>
                <a:cubicBezTo>
                  <a:pt x="7054" y="12042"/>
                  <a:pt x="7551" y="11545"/>
                  <a:pt x="7551" y="10961"/>
                </a:cubicBezTo>
                <a:cubicBezTo>
                  <a:pt x="7551" y="10378"/>
                  <a:pt x="7054" y="9881"/>
                  <a:pt x="6470" y="9881"/>
                </a:cubicBezTo>
                <a:close/>
                <a:moveTo>
                  <a:pt x="10512" y="9881"/>
                </a:moveTo>
                <a:cubicBezTo>
                  <a:pt x="9928" y="9881"/>
                  <a:pt x="9432" y="10377"/>
                  <a:pt x="9432" y="10961"/>
                </a:cubicBezTo>
                <a:cubicBezTo>
                  <a:pt x="9432" y="11545"/>
                  <a:pt x="9928" y="12042"/>
                  <a:pt x="10512" y="12042"/>
                </a:cubicBezTo>
                <a:cubicBezTo>
                  <a:pt x="11096" y="12042"/>
                  <a:pt x="11593" y="11545"/>
                  <a:pt x="11593" y="10961"/>
                </a:cubicBezTo>
                <a:cubicBezTo>
                  <a:pt x="11593" y="10378"/>
                  <a:pt x="11096" y="9881"/>
                  <a:pt x="10512" y="9881"/>
                </a:cubicBezTo>
                <a:close/>
                <a:moveTo>
                  <a:pt x="15003" y="9881"/>
                </a:moveTo>
                <a:cubicBezTo>
                  <a:pt x="14420" y="9881"/>
                  <a:pt x="13923" y="10377"/>
                  <a:pt x="13923" y="10961"/>
                </a:cubicBezTo>
                <a:cubicBezTo>
                  <a:pt x="13923" y="11545"/>
                  <a:pt x="14420" y="12042"/>
                  <a:pt x="15003" y="12042"/>
                </a:cubicBezTo>
                <a:cubicBezTo>
                  <a:pt x="15587" y="12042"/>
                  <a:pt x="16084" y="11545"/>
                  <a:pt x="16084" y="10961"/>
                </a:cubicBezTo>
                <a:cubicBezTo>
                  <a:pt x="16084" y="10378"/>
                  <a:pt x="15587" y="9881"/>
                  <a:pt x="15003" y="98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4" name="Google Shape;3741;p38"/>
          <p:cNvSpPr>
            <a:spLocks noChangeArrowheads="1"/>
          </p:cNvSpPr>
          <p:nvPr/>
        </p:nvSpPr>
        <p:spPr bwMode="auto">
          <a:xfrm>
            <a:off x="7039477" y="2181905"/>
            <a:ext cx="4603882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Intersección 001 – Pr 0+000.00 Rotonda Moderna RP Nº 129 (RA)</a:t>
            </a:r>
          </a:p>
          <a:p>
            <a:pPr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Puente Sobre el FFCC Urquiza (RA)</a:t>
            </a:r>
          </a:p>
          <a:p>
            <a:pPr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Intersección 002 –Pr 5+781.60 Rotonda Moderna ACCESO ACI (RA)</a:t>
            </a:r>
          </a:p>
          <a:p>
            <a:pPr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es-A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Intersección 003 –Pr 6+350.00 Rotonda Moderna ACCESO ACI (RA)</a:t>
            </a:r>
          </a:p>
          <a:p>
            <a:pPr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5" y="1495425"/>
            <a:ext cx="492610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 dirty="0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PRINCIPALES </a:t>
            </a:r>
            <a:r>
              <a:rPr lang="en-US" altLang="x-none" sz="1800" b="1" dirty="0" err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OBRAS</a:t>
            </a:r>
            <a:r>
              <a:rPr lang="en-US" altLang="x-none" sz="1800" b="1" dirty="0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 DE </a:t>
            </a:r>
            <a:r>
              <a:rPr lang="en-US" altLang="x-none" sz="1800" b="1" dirty="0" err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INFRAESTRUCTURA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pic>
        <p:nvPicPr>
          <p:cNvPr id="9" name="8 Imagen" descr="03. Planialtimetria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487" y="1617361"/>
            <a:ext cx="6574178" cy="39395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4" name="Google Shape;3741;p38"/>
          <p:cNvSpPr>
            <a:spLocks noChangeArrowheads="1"/>
          </p:cNvSpPr>
          <p:nvPr/>
        </p:nvSpPr>
        <p:spPr bwMode="auto">
          <a:xfrm>
            <a:off x="7039477" y="2181905"/>
            <a:ext cx="4603882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Puente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Internacional Sobre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Río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Uruguay</a:t>
            </a:r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Intersección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004 –11+812.50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Rotonda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Moderna RN Nº 3 (ROU)</a:t>
            </a: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Obras de arte (RA-ROU)</a:t>
            </a:r>
          </a:p>
          <a:p>
            <a:pPr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5" y="1495425"/>
            <a:ext cx="492610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 dirty="0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PRINCIPALES </a:t>
            </a:r>
            <a:r>
              <a:rPr lang="en-US" altLang="x-none" sz="1800" b="1" dirty="0" err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OBRAS</a:t>
            </a:r>
            <a:r>
              <a:rPr lang="en-US" altLang="x-none" sz="1800" b="1" dirty="0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 DE </a:t>
            </a:r>
            <a:r>
              <a:rPr lang="en-US" altLang="x-none" sz="1800" b="1" dirty="0" err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INFRAESTRUCTURA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pic>
        <p:nvPicPr>
          <p:cNvPr id="6" name="5 Imagen" descr="10. Interseccion Pr 11+812.50 - RO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39561" y="559610"/>
            <a:ext cx="4377955" cy="619268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908;p43"/>
          <p:cNvSpPr txBox="1">
            <a:spLocks noGrp="1"/>
          </p:cNvSpPr>
          <p:nvPr>
            <p:ph type="title"/>
          </p:nvPr>
        </p:nvSpPr>
        <p:spPr>
          <a:xfrm>
            <a:off x="695325" y="889136"/>
            <a:ext cx="4558730" cy="880027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00000"/>
              </a:lnSpc>
              <a:buSzPts val="3240"/>
              <a:defRPr/>
            </a:pPr>
            <a:r>
              <a:rPr lang="en-US" sz="3240" err="1"/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pic>
        <p:nvPicPr>
          <p:cNvPr id="12" name="Picture 4" descr="P:\1507 - CARU - Montes Caseros Bella Union\3-E2 Estudios de detalles\13 REUNIONES INFORMATIVAS\Imagenes\Int 004\Int-004-08.PNG"/>
          <p:cNvPicPr>
            <a:picLocks noChangeAspect="1" noChangeArrowheads="1"/>
          </p:cNvPicPr>
          <p:nvPr/>
        </p:nvPicPr>
        <p:blipFill>
          <a:blip r:embed="rId3" cstate="print"/>
          <a:srcRect t="13145" b="4057"/>
          <a:stretch>
            <a:fillRect/>
          </a:stretch>
        </p:blipFill>
        <p:spPr bwMode="auto">
          <a:xfrm>
            <a:off x="1522579" y="2064485"/>
            <a:ext cx="8950019" cy="373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908;p43"/>
          <p:cNvSpPr txBox="1">
            <a:spLocks noGrp="1"/>
          </p:cNvSpPr>
          <p:nvPr>
            <p:ph type="title"/>
          </p:nvPr>
        </p:nvSpPr>
        <p:spPr>
          <a:xfrm>
            <a:off x="695325" y="889136"/>
            <a:ext cx="4558730" cy="880027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00000"/>
              </a:lnSpc>
              <a:buSzPts val="3240"/>
              <a:defRPr/>
            </a:pPr>
            <a:r>
              <a:rPr lang="en-US" sz="3240" err="1"/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pic>
        <p:nvPicPr>
          <p:cNvPr id="4" name="Picture 3" descr="P:\1507 - CARU - Montes Caseros Bella Union\3-E2 Estudios de detalles\13 REUNIONES INFORMATIVAS\Imagenes\imagenes10-03-17-a\Int001-01.PNG"/>
          <p:cNvPicPr>
            <a:picLocks noChangeAspect="1" noChangeArrowheads="1"/>
          </p:cNvPicPr>
          <p:nvPr/>
        </p:nvPicPr>
        <p:blipFill>
          <a:blip r:embed="rId3" cstate="print"/>
          <a:srcRect l="3651" t="19884" r="11137" b="19525"/>
          <a:stretch>
            <a:fillRect/>
          </a:stretch>
        </p:blipFill>
        <p:spPr bwMode="auto">
          <a:xfrm>
            <a:off x="1023202" y="2217210"/>
            <a:ext cx="10189818" cy="36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4" name="Google Shape;3741;p38"/>
          <p:cNvSpPr>
            <a:spLocks noChangeArrowheads="1"/>
          </p:cNvSpPr>
          <p:nvPr/>
        </p:nvSpPr>
        <p:spPr bwMode="auto">
          <a:xfrm>
            <a:off x="7039477" y="2181905"/>
            <a:ext cx="4603882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Sección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básica de 2 trochas</a:t>
            </a: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Ancho de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calzada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de 7,30 m</a:t>
            </a: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Banquinas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pavimentadas de 3,00 m</a:t>
            </a: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Pavimento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flexible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de concreto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asfáltico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de 13 cm de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espesor</a:t>
            </a:r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5" y="1495425"/>
            <a:ext cx="492610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ACCESOS VIALES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20" y="1469964"/>
            <a:ext cx="6438354" cy="4199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4" name="Google Shape;3741;p38"/>
          <p:cNvSpPr>
            <a:spLocks noChangeArrowheads="1"/>
          </p:cNvSpPr>
          <p:nvPr/>
        </p:nvSpPr>
        <p:spPr bwMode="auto">
          <a:xfrm>
            <a:off x="7039477" y="2181905"/>
            <a:ext cx="4603882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Puente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de Vigas de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Hormigón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Pretensado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Pilas y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Fundaciones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de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Hormigón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Armado</a:t>
            </a: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Gálibo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Horizontal 49,50m</a:t>
            </a: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  <a:p>
            <a:pPr eaLnBrk="1" hangingPunct="1"/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Gálibo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Vertical 14,00 m (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Nivel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sup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20%) PLIEGO – FASE 2 CARU-CTMSG/UE – 	CTMSG)</a:t>
            </a: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	</a:t>
            </a: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Ancho de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tablero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15,60 m</a:t>
            </a: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	</a:t>
            </a: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Ancho de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calzada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: 7,30 m + dos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banquinas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de 2 m + 2 veredas</a:t>
            </a: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	</a:t>
            </a:r>
          </a:p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Vereda lateral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peatonal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/Vereda lateral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ciclovía</a:t>
            </a:r>
            <a:endParaRPr lang="es-A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5" y="1495425"/>
            <a:ext cx="492610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ESTRUCTURA PUENTE PRINCIPAL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pic>
        <p:nvPicPr>
          <p:cNvPr id="6" name="5 Imagen" descr="C:\Users\bdelrio\AppData\Local\Microsoft\Windows\INetCache\Content.Word\pto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2" y="1610990"/>
            <a:ext cx="6768752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908;p43"/>
          <p:cNvSpPr txBox="1">
            <a:spLocks noGrp="1"/>
          </p:cNvSpPr>
          <p:nvPr>
            <p:ph type="title"/>
          </p:nvPr>
        </p:nvSpPr>
        <p:spPr>
          <a:xfrm>
            <a:off x="695325" y="889136"/>
            <a:ext cx="4558730" cy="880027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00000"/>
              </a:lnSpc>
              <a:buSzPts val="3240"/>
              <a:defRPr/>
            </a:pPr>
            <a:r>
              <a:rPr lang="en-US" sz="3240" err="1"/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pic>
        <p:nvPicPr>
          <p:cNvPr id="5" name="4 Imagen" descr="Vista plano gral 3.jpg"/>
          <p:cNvPicPr>
            <a:picLocks noChangeAspect="1"/>
          </p:cNvPicPr>
          <p:nvPr/>
        </p:nvPicPr>
        <p:blipFill>
          <a:blip r:embed="rId3" cstate="print"/>
          <a:srcRect l="1963" t="23400" r="1963" b="33402"/>
          <a:stretch>
            <a:fillRect/>
          </a:stretch>
        </p:blipFill>
        <p:spPr>
          <a:xfrm>
            <a:off x="986029" y="2311706"/>
            <a:ext cx="9963537" cy="31659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908;p43"/>
          <p:cNvSpPr txBox="1">
            <a:spLocks noGrp="1"/>
          </p:cNvSpPr>
          <p:nvPr>
            <p:ph type="title"/>
          </p:nvPr>
        </p:nvSpPr>
        <p:spPr>
          <a:xfrm>
            <a:off x="695325" y="889136"/>
            <a:ext cx="4558730" cy="880027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00000"/>
              </a:lnSpc>
              <a:buSzPts val="3240"/>
              <a:defRPr/>
            </a:pPr>
            <a:r>
              <a:rPr lang="en-US" sz="3240" err="1"/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pic>
        <p:nvPicPr>
          <p:cNvPr id="4" name="3 Imagen" descr="PDF Pilas Principa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746663" y="1654310"/>
            <a:ext cx="3678777" cy="5203690"/>
          </a:xfrm>
          <a:prstGeom prst="rect">
            <a:avLst/>
          </a:prstGeom>
        </p:spPr>
      </p:pic>
      <p:pic>
        <p:nvPicPr>
          <p:cNvPr id="6" name="4 Imagen" descr="ANEXO renders peatona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83386" y="1665581"/>
            <a:ext cx="5990009" cy="385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5" y="1495425"/>
            <a:ext cx="492610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PERFIL GEOTÉCNICO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pic>
        <p:nvPicPr>
          <p:cNvPr id="7" name="6 Imagen" descr="PERFIL GEOTECNI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57876" y="504594"/>
            <a:ext cx="4559356" cy="64492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5" y="1495425"/>
            <a:ext cx="492610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IMPACTO HIDRAULICO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pic>
        <p:nvPicPr>
          <p:cNvPr id="5" name="4 Imagen" descr="1.8 Estudio Hidrologicos e Hidraulic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296" y="1318929"/>
            <a:ext cx="6093391" cy="489028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Google Shape;868;p101"/>
          <p:cNvSpPr>
            <a:spLocks/>
          </p:cNvSpPr>
          <p:nvPr/>
        </p:nvSpPr>
        <p:spPr bwMode="auto">
          <a:xfrm>
            <a:off x="5929313" y="2306638"/>
            <a:ext cx="363537" cy="406400"/>
          </a:xfrm>
          <a:custGeom>
            <a:avLst/>
            <a:gdLst>
              <a:gd name="T0" fmla="*/ 8213 w 21600"/>
              <a:gd name="T1" fmla="*/ 0 h 21600"/>
              <a:gd name="T2" fmla="*/ 7809 w 21600"/>
              <a:gd name="T3" fmla="*/ 150 h 21600"/>
              <a:gd name="T4" fmla="*/ 7809 w 21600"/>
              <a:gd name="T5" fmla="*/ 874 h 21600"/>
              <a:gd name="T6" fmla="*/ 9454 w 21600"/>
              <a:gd name="T7" fmla="*/ 2347 h 21600"/>
              <a:gd name="T8" fmla="*/ 3165 w 21600"/>
              <a:gd name="T9" fmla="*/ 5107 h 21600"/>
              <a:gd name="T10" fmla="*/ 0 w 21600"/>
              <a:gd name="T11" fmla="*/ 11936 h 21600"/>
              <a:gd name="T12" fmla="*/ 3165 w 21600"/>
              <a:gd name="T13" fmla="*/ 18766 h 21600"/>
              <a:gd name="T14" fmla="*/ 10793 w 21600"/>
              <a:gd name="T15" fmla="*/ 21600 h 21600"/>
              <a:gd name="T16" fmla="*/ 18435 w 21600"/>
              <a:gd name="T17" fmla="*/ 18766 h 21600"/>
              <a:gd name="T18" fmla="*/ 21600 w 21600"/>
              <a:gd name="T19" fmla="*/ 11936 h 21600"/>
              <a:gd name="T20" fmla="*/ 18379 w 21600"/>
              <a:gd name="T21" fmla="*/ 5107 h 21600"/>
              <a:gd name="T22" fmla="*/ 17584 w 21600"/>
              <a:gd name="T23" fmla="*/ 5107 h 21600"/>
              <a:gd name="T24" fmla="*/ 17584 w 21600"/>
              <a:gd name="T25" fmla="*/ 5818 h 21600"/>
              <a:gd name="T26" fmla="*/ 20387 w 21600"/>
              <a:gd name="T27" fmla="*/ 11899 h 21600"/>
              <a:gd name="T28" fmla="*/ 17584 w 21600"/>
              <a:gd name="T29" fmla="*/ 17967 h 21600"/>
              <a:gd name="T30" fmla="*/ 3974 w 21600"/>
              <a:gd name="T31" fmla="*/ 17967 h 21600"/>
              <a:gd name="T32" fmla="*/ 1157 w 21600"/>
              <a:gd name="T33" fmla="*/ 11899 h 21600"/>
              <a:gd name="T34" fmla="*/ 3974 w 21600"/>
              <a:gd name="T35" fmla="*/ 5818 h 21600"/>
              <a:gd name="T36" fmla="*/ 9287 w 21600"/>
              <a:gd name="T37" fmla="*/ 3421 h 21600"/>
              <a:gd name="T38" fmla="*/ 7851 w 21600"/>
              <a:gd name="T39" fmla="*/ 4707 h 21600"/>
              <a:gd name="T40" fmla="*/ 7851 w 21600"/>
              <a:gd name="T41" fmla="*/ 5419 h 21600"/>
              <a:gd name="T42" fmla="*/ 8255 w 21600"/>
              <a:gd name="T43" fmla="*/ 5581 h 21600"/>
              <a:gd name="T44" fmla="*/ 8660 w 21600"/>
              <a:gd name="T45" fmla="*/ 5419 h 21600"/>
              <a:gd name="T46" fmla="*/ 11197 w 21600"/>
              <a:gd name="T47" fmla="*/ 3146 h 21600"/>
              <a:gd name="T48" fmla="*/ 11239 w 21600"/>
              <a:gd name="T49" fmla="*/ 3071 h 21600"/>
              <a:gd name="T50" fmla="*/ 11295 w 21600"/>
              <a:gd name="T51" fmla="*/ 3022 h 21600"/>
              <a:gd name="T52" fmla="*/ 11337 w 21600"/>
              <a:gd name="T53" fmla="*/ 2984 h 21600"/>
              <a:gd name="T54" fmla="*/ 11337 w 21600"/>
              <a:gd name="T55" fmla="*/ 2947 h 21600"/>
              <a:gd name="T56" fmla="*/ 11337 w 21600"/>
              <a:gd name="T57" fmla="*/ 2909 h 21600"/>
              <a:gd name="T58" fmla="*/ 11337 w 21600"/>
              <a:gd name="T59" fmla="*/ 2784 h 21600"/>
              <a:gd name="T60" fmla="*/ 11337 w 21600"/>
              <a:gd name="T61" fmla="*/ 2672 h 21600"/>
              <a:gd name="T62" fmla="*/ 11337 w 21600"/>
              <a:gd name="T63" fmla="*/ 2622 h 21600"/>
              <a:gd name="T64" fmla="*/ 11337 w 21600"/>
              <a:gd name="T65" fmla="*/ 2585 h 21600"/>
              <a:gd name="T66" fmla="*/ 11295 w 21600"/>
              <a:gd name="T67" fmla="*/ 2547 h 21600"/>
              <a:gd name="T68" fmla="*/ 11239 w 21600"/>
              <a:gd name="T69" fmla="*/ 2510 h 21600"/>
              <a:gd name="T70" fmla="*/ 11156 w 21600"/>
              <a:gd name="T71" fmla="*/ 2422 h 21600"/>
              <a:gd name="T72" fmla="*/ 8618 w 21600"/>
              <a:gd name="T73" fmla="*/ 150 h 21600"/>
              <a:gd name="T74" fmla="*/ 8213 w 21600"/>
              <a:gd name="T75" fmla="*/ 0 h 21600"/>
              <a:gd name="T76" fmla="*/ 10849 w 21600"/>
              <a:gd name="T77" fmla="*/ 7991 h 21600"/>
              <a:gd name="T78" fmla="*/ 10263 w 21600"/>
              <a:gd name="T79" fmla="*/ 8515 h 21600"/>
              <a:gd name="T80" fmla="*/ 10263 w 21600"/>
              <a:gd name="T81" fmla="*/ 11711 h 21600"/>
              <a:gd name="T82" fmla="*/ 10849 w 21600"/>
              <a:gd name="T83" fmla="*/ 12223 h 21600"/>
              <a:gd name="T84" fmla="*/ 18072 w 21600"/>
              <a:gd name="T85" fmla="*/ 12223 h 21600"/>
              <a:gd name="T86" fmla="*/ 18658 w 21600"/>
              <a:gd name="T87" fmla="*/ 11711 h 21600"/>
              <a:gd name="T88" fmla="*/ 18072 w 21600"/>
              <a:gd name="T89" fmla="*/ 11187 h 21600"/>
              <a:gd name="T90" fmla="*/ 11421 w 21600"/>
              <a:gd name="T91" fmla="*/ 11187 h 21600"/>
              <a:gd name="T92" fmla="*/ 11421 w 21600"/>
              <a:gd name="T93" fmla="*/ 8515 h 21600"/>
              <a:gd name="T94" fmla="*/ 10849 w 21600"/>
              <a:gd name="T95" fmla="*/ 7991 h 21600"/>
              <a:gd name="T96" fmla="*/ 0 w 21600"/>
              <a:gd name="T97" fmla="*/ 0 h 21600"/>
              <a:gd name="T98" fmla="*/ 21600 w 21600"/>
              <a:gd name="T99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T96" t="T97" r="T98" b="T99"/>
            <a:pathLst>
              <a:path w="21600" h="21600" extrusionOk="0">
                <a:moveTo>
                  <a:pt x="8213" y="0"/>
                </a:moveTo>
                <a:cubicBezTo>
                  <a:pt x="8068" y="0"/>
                  <a:pt x="7920" y="50"/>
                  <a:pt x="7809" y="150"/>
                </a:cubicBezTo>
                <a:cubicBezTo>
                  <a:pt x="7586" y="350"/>
                  <a:pt x="7586" y="674"/>
                  <a:pt x="7809" y="874"/>
                </a:cubicBezTo>
                <a:lnTo>
                  <a:pt x="9454" y="2347"/>
                </a:lnTo>
                <a:cubicBezTo>
                  <a:pt x="7089" y="2587"/>
                  <a:pt x="4861" y="3548"/>
                  <a:pt x="3165" y="5107"/>
                </a:cubicBezTo>
                <a:cubicBezTo>
                  <a:pt x="1113" y="6944"/>
                  <a:pt x="0" y="9339"/>
                  <a:pt x="0" y="11936"/>
                </a:cubicBezTo>
                <a:cubicBezTo>
                  <a:pt x="0" y="14493"/>
                  <a:pt x="1113" y="16928"/>
                  <a:pt x="3165" y="18766"/>
                </a:cubicBezTo>
                <a:cubicBezTo>
                  <a:pt x="5218" y="20604"/>
                  <a:pt x="7893" y="21600"/>
                  <a:pt x="10793" y="21600"/>
                </a:cubicBezTo>
                <a:cubicBezTo>
                  <a:pt x="13649" y="21600"/>
                  <a:pt x="16382" y="20604"/>
                  <a:pt x="18435" y="18766"/>
                </a:cubicBezTo>
                <a:cubicBezTo>
                  <a:pt x="20487" y="16928"/>
                  <a:pt x="21600" y="14533"/>
                  <a:pt x="21600" y="11936"/>
                </a:cubicBezTo>
                <a:cubicBezTo>
                  <a:pt x="21555" y="9339"/>
                  <a:pt x="20387" y="6905"/>
                  <a:pt x="18379" y="5107"/>
                </a:cubicBezTo>
                <a:cubicBezTo>
                  <a:pt x="18156" y="4907"/>
                  <a:pt x="17807" y="4907"/>
                  <a:pt x="17584" y="5107"/>
                </a:cubicBezTo>
                <a:cubicBezTo>
                  <a:pt x="17361" y="5306"/>
                  <a:pt x="17361" y="5619"/>
                  <a:pt x="17584" y="5818"/>
                </a:cubicBezTo>
                <a:cubicBezTo>
                  <a:pt x="19413" y="7456"/>
                  <a:pt x="20387" y="9621"/>
                  <a:pt x="20387" y="11899"/>
                </a:cubicBezTo>
                <a:cubicBezTo>
                  <a:pt x="20387" y="14216"/>
                  <a:pt x="19413" y="16369"/>
                  <a:pt x="17584" y="17967"/>
                </a:cubicBezTo>
                <a:cubicBezTo>
                  <a:pt x="13836" y="21323"/>
                  <a:pt x="7722" y="21323"/>
                  <a:pt x="3974" y="17967"/>
                </a:cubicBezTo>
                <a:cubicBezTo>
                  <a:pt x="2145" y="16329"/>
                  <a:pt x="1157" y="14176"/>
                  <a:pt x="1157" y="11899"/>
                </a:cubicBezTo>
                <a:cubicBezTo>
                  <a:pt x="1157" y="9581"/>
                  <a:pt x="2145" y="7416"/>
                  <a:pt x="3974" y="5818"/>
                </a:cubicBezTo>
                <a:cubicBezTo>
                  <a:pt x="5447" y="4500"/>
                  <a:pt x="7279" y="3701"/>
                  <a:pt x="9287" y="3421"/>
                </a:cubicBezTo>
                <a:lnTo>
                  <a:pt x="7851" y="4707"/>
                </a:lnTo>
                <a:cubicBezTo>
                  <a:pt x="7628" y="4907"/>
                  <a:pt x="7628" y="5219"/>
                  <a:pt x="7851" y="5419"/>
                </a:cubicBezTo>
                <a:cubicBezTo>
                  <a:pt x="7985" y="5539"/>
                  <a:pt x="8121" y="5581"/>
                  <a:pt x="8255" y="5581"/>
                </a:cubicBezTo>
                <a:cubicBezTo>
                  <a:pt x="8389" y="5581"/>
                  <a:pt x="8570" y="5539"/>
                  <a:pt x="8660" y="5419"/>
                </a:cubicBezTo>
                <a:lnTo>
                  <a:pt x="11197" y="3146"/>
                </a:lnTo>
                <a:cubicBezTo>
                  <a:pt x="11197" y="3106"/>
                  <a:pt x="11239" y="3111"/>
                  <a:pt x="11239" y="3071"/>
                </a:cubicBezTo>
                <a:cubicBezTo>
                  <a:pt x="11239" y="3071"/>
                  <a:pt x="11250" y="3022"/>
                  <a:pt x="11295" y="3022"/>
                </a:cubicBezTo>
                <a:cubicBezTo>
                  <a:pt x="11295" y="3022"/>
                  <a:pt x="11292" y="2984"/>
                  <a:pt x="11337" y="2984"/>
                </a:cubicBezTo>
                <a:cubicBezTo>
                  <a:pt x="11337" y="2984"/>
                  <a:pt x="11337" y="2947"/>
                  <a:pt x="11337" y="2947"/>
                </a:cubicBezTo>
                <a:cubicBezTo>
                  <a:pt x="11337" y="2947"/>
                  <a:pt x="11337" y="2909"/>
                  <a:pt x="11337" y="2909"/>
                </a:cubicBezTo>
                <a:cubicBezTo>
                  <a:pt x="11337" y="2869"/>
                  <a:pt x="11337" y="2824"/>
                  <a:pt x="11337" y="2784"/>
                </a:cubicBezTo>
                <a:cubicBezTo>
                  <a:pt x="11337" y="2744"/>
                  <a:pt x="11337" y="2712"/>
                  <a:pt x="11337" y="2672"/>
                </a:cubicBezTo>
                <a:cubicBezTo>
                  <a:pt x="11337" y="2672"/>
                  <a:pt x="11337" y="2622"/>
                  <a:pt x="11337" y="2622"/>
                </a:cubicBezTo>
                <a:cubicBezTo>
                  <a:pt x="11337" y="2622"/>
                  <a:pt x="11337" y="2584"/>
                  <a:pt x="11337" y="2585"/>
                </a:cubicBezTo>
                <a:cubicBezTo>
                  <a:pt x="11337" y="2585"/>
                  <a:pt x="11340" y="2547"/>
                  <a:pt x="11295" y="2547"/>
                </a:cubicBezTo>
                <a:cubicBezTo>
                  <a:pt x="11295" y="2547"/>
                  <a:pt x="11284" y="2510"/>
                  <a:pt x="11239" y="2510"/>
                </a:cubicBezTo>
                <a:cubicBezTo>
                  <a:pt x="11239" y="2470"/>
                  <a:pt x="11200" y="2462"/>
                  <a:pt x="11156" y="2422"/>
                </a:cubicBezTo>
                <a:lnTo>
                  <a:pt x="8618" y="150"/>
                </a:lnTo>
                <a:cubicBezTo>
                  <a:pt x="8506" y="50"/>
                  <a:pt x="8358" y="0"/>
                  <a:pt x="8213" y="0"/>
                </a:cubicBezTo>
                <a:close/>
                <a:moveTo>
                  <a:pt x="10849" y="7991"/>
                </a:moveTo>
                <a:cubicBezTo>
                  <a:pt x="10536" y="7991"/>
                  <a:pt x="10263" y="8235"/>
                  <a:pt x="10263" y="8515"/>
                </a:cubicBezTo>
                <a:lnTo>
                  <a:pt x="10263" y="11711"/>
                </a:lnTo>
                <a:cubicBezTo>
                  <a:pt x="10263" y="11991"/>
                  <a:pt x="10536" y="12223"/>
                  <a:pt x="10849" y="12223"/>
                </a:cubicBezTo>
                <a:lnTo>
                  <a:pt x="18072" y="12223"/>
                </a:lnTo>
                <a:cubicBezTo>
                  <a:pt x="18384" y="12223"/>
                  <a:pt x="18658" y="11991"/>
                  <a:pt x="18658" y="11711"/>
                </a:cubicBezTo>
                <a:cubicBezTo>
                  <a:pt x="18658" y="11432"/>
                  <a:pt x="18384" y="11187"/>
                  <a:pt x="18072" y="11187"/>
                </a:cubicBezTo>
                <a:lnTo>
                  <a:pt x="11421" y="11187"/>
                </a:lnTo>
                <a:lnTo>
                  <a:pt x="11421" y="8515"/>
                </a:lnTo>
                <a:cubicBezTo>
                  <a:pt x="11421" y="8196"/>
                  <a:pt x="11206" y="7991"/>
                  <a:pt x="10849" y="7991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 dirty="0"/>
          </a:p>
        </p:txBody>
      </p:sp>
      <p:cxnSp>
        <p:nvCxnSpPr>
          <p:cNvPr id="269315" name="Google Shape;869;p101"/>
          <p:cNvCxnSpPr>
            <a:cxnSpLocks noChangeShapeType="1"/>
            <a:endCxn id="269322" idx="4"/>
          </p:cNvCxnSpPr>
          <p:nvPr/>
        </p:nvCxnSpPr>
        <p:spPr bwMode="auto">
          <a:xfrm flipV="1">
            <a:off x="6111875" y="3081338"/>
            <a:ext cx="0" cy="895350"/>
          </a:xfrm>
          <a:prstGeom prst="straightConnector1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9316" name="Google Shape;870;p101"/>
          <p:cNvCxnSpPr>
            <a:cxnSpLocks noChangeShapeType="1"/>
          </p:cNvCxnSpPr>
          <p:nvPr/>
        </p:nvCxnSpPr>
        <p:spPr bwMode="auto">
          <a:xfrm rot="10800000" flipH="1">
            <a:off x="6111875" y="5243513"/>
            <a:ext cx="0" cy="1665287"/>
          </a:xfrm>
          <a:prstGeom prst="straightConnector1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9317" name="Google Shape;871;p101"/>
          <p:cNvSpPr txBox="1">
            <a:spLocks noChangeArrowheads="1"/>
          </p:cNvSpPr>
          <p:nvPr/>
        </p:nvSpPr>
        <p:spPr bwMode="auto">
          <a:xfrm>
            <a:off x="7353300" y="1983202"/>
            <a:ext cx="267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Declaración de interés Provincial de Corrientes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269318" name="Google Shape;872;p101"/>
          <p:cNvSpPr txBox="1">
            <a:spLocks noChangeArrowheads="1"/>
          </p:cNvSpPr>
          <p:nvPr/>
        </p:nvSpPr>
        <p:spPr bwMode="auto">
          <a:xfrm>
            <a:off x="7362008" y="2569307"/>
            <a:ext cx="3886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Provincia de Corrientes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Mayo 1985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269319" name="Google Shape;873;p101"/>
          <p:cNvSpPr txBox="1">
            <a:spLocks noChangeArrowheads="1"/>
          </p:cNvSpPr>
          <p:nvPr/>
        </p:nvSpPr>
        <p:spPr bwMode="auto">
          <a:xfrm>
            <a:off x="7353300" y="4160838"/>
            <a:ext cx="2679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Creación de una Comisión Transfronteriza Pro Puente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269320" name="Google Shape;874;p101"/>
          <p:cNvSpPr txBox="1">
            <a:spLocks noChangeArrowheads="1"/>
          </p:cNvSpPr>
          <p:nvPr/>
        </p:nvSpPr>
        <p:spPr bwMode="auto">
          <a:xfrm>
            <a:off x="7362009" y="4764360"/>
            <a:ext cx="38862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Monte Caseros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1995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269321" name="Google Shape;875;p101"/>
          <p:cNvSpPr>
            <a:spLocks/>
          </p:cNvSpPr>
          <p:nvPr/>
        </p:nvSpPr>
        <p:spPr bwMode="auto">
          <a:xfrm>
            <a:off x="5910263" y="4432300"/>
            <a:ext cx="401637" cy="406400"/>
          </a:xfrm>
          <a:custGeom>
            <a:avLst/>
            <a:gdLst>
              <a:gd name="T0" fmla="*/ 10349 w 21460"/>
              <a:gd name="T1" fmla="*/ 100 h 21561"/>
              <a:gd name="T2" fmla="*/ 223 w 21460"/>
              <a:gd name="T3" fmla="*/ 7471 h 21561"/>
              <a:gd name="T4" fmla="*/ 0 w 21460"/>
              <a:gd name="T5" fmla="*/ 7971 h 21561"/>
              <a:gd name="T6" fmla="*/ 265 w 21460"/>
              <a:gd name="T7" fmla="*/ 8415 h 21561"/>
              <a:gd name="T8" fmla="*/ 10405 w 21460"/>
              <a:gd name="T9" fmla="*/ 15342 h 21561"/>
              <a:gd name="T10" fmla="*/ 10712 w 21460"/>
              <a:gd name="T11" fmla="*/ 15426 h 21561"/>
              <a:gd name="T12" fmla="*/ 11019 w 21460"/>
              <a:gd name="T13" fmla="*/ 15301 h 21561"/>
              <a:gd name="T14" fmla="*/ 21159 w 21460"/>
              <a:gd name="T15" fmla="*/ 8193 h 21561"/>
              <a:gd name="T16" fmla="*/ 21382 w 21460"/>
              <a:gd name="T17" fmla="*/ 7749 h 21561"/>
              <a:gd name="T18" fmla="*/ 21159 w 21460"/>
              <a:gd name="T19" fmla="*/ 7249 h 21561"/>
              <a:gd name="T20" fmla="*/ 11019 w 21460"/>
              <a:gd name="T21" fmla="*/ 100 h 21561"/>
              <a:gd name="T22" fmla="*/ 10349 w 21460"/>
              <a:gd name="T23" fmla="*/ 100 h 21561"/>
              <a:gd name="T24" fmla="*/ 10712 w 21460"/>
              <a:gd name="T25" fmla="*/ 1308 h 21561"/>
              <a:gd name="T26" fmla="*/ 19862 w 21460"/>
              <a:gd name="T27" fmla="*/ 7749 h 21561"/>
              <a:gd name="T28" fmla="*/ 10712 w 21460"/>
              <a:gd name="T29" fmla="*/ 14135 h 21561"/>
              <a:gd name="T30" fmla="*/ 1562 w 21460"/>
              <a:gd name="T31" fmla="*/ 7916 h 21561"/>
              <a:gd name="T32" fmla="*/ 10712 w 21460"/>
              <a:gd name="T33" fmla="*/ 1308 h 21561"/>
              <a:gd name="T34" fmla="*/ 20978 w 21460"/>
              <a:gd name="T35" fmla="*/ 10220 h 21561"/>
              <a:gd name="T36" fmla="*/ 20545 w 21460"/>
              <a:gd name="T37" fmla="*/ 10331 h 21561"/>
              <a:gd name="T38" fmla="*/ 10726 w 21460"/>
              <a:gd name="T39" fmla="*/ 17216 h 21561"/>
              <a:gd name="T40" fmla="*/ 907 w 21460"/>
              <a:gd name="T41" fmla="*/ 10498 h 21561"/>
              <a:gd name="T42" fmla="*/ 112 w 21460"/>
              <a:gd name="T43" fmla="*/ 10637 h 21561"/>
              <a:gd name="T44" fmla="*/ 237 w 21460"/>
              <a:gd name="T45" fmla="*/ 11442 h 21561"/>
              <a:gd name="T46" fmla="*/ 10377 w 21460"/>
              <a:gd name="T47" fmla="*/ 18369 h 21561"/>
              <a:gd name="T48" fmla="*/ 10684 w 21460"/>
              <a:gd name="T49" fmla="*/ 18452 h 21561"/>
              <a:gd name="T50" fmla="*/ 11089 w 21460"/>
              <a:gd name="T51" fmla="*/ 18369 h 21561"/>
              <a:gd name="T52" fmla="*/ 21215 w 21460"/>
              <a:gd name="T53" fmla="*/ 11261 h 21561"/>
              <a:gd name="T54" fmla="*/ 21354 w 21460"/>
              <a:gd name="T55" fmla="*/ 10456 h 21561"/>
              <a:gd name="T56" fmla="*/ 20978 w 21460"/>
              <a:gd name="T57" fmla="*/ 10220 h 21561"/>
              <a:gd name="T58" fmla="*/ 20978 w 21460"/>
              <a:gd name="T59" fmla="*/ 13330 h 21561"/>
              <a:gd name="T60" fmla="*/ 20545 w 21460"/>
              <a:gd name="T61" fmla="*/ 13441 h 21561"/>
              <a:gd name="T62" fmla="*/ 10726 w 21460"/>
              <a:gd name="T63" fmla="*/ 20326 h 21561"/>
              <a:gd name="T64" fmla="*/ 907 w 21460"/>
              <a:gd name="T65" fmla="*/ 13607 h 21561"/>
              <a:gd name="T66" fmla="*/ 112 w 21460"/>
              <a:gd name="T67" fmla="*/ 13746 h 21561"/>
              <a:gd name="T68" fmla="*/ 237 w 21460"/>
              <a:gd name="T69" fmla="*/ 14551 h 21561"/>
              <a:gd name="T70" fmla="*/ 10377 w 21460"/>
              <a:gd name="T71" fmla="*/ 21478 h 21561"/>
              <a:gd name="T72" fmla="*/ 10684 w 21460"/>
              <a:gd name="T73" fmla="*/ 21561 h 21561"/>
              <a:gd name="T74" fmla="*/ 11089 w 21460"/>
              <a:gd name="T75" fmla="*/ 21478 h 21561"/>
              <a:gd name="T76" fmla="*/ 21215 w 21460"/>
              <a:gd name="T77" fmla="*/ 14371 h 21561"/>
              <a:gd name="T78" fmla="*/ 21354 w 21460"/>
              <a:gd name="T79" fmla="*/ 13566 h 21561"/>
              <a:gd name="T80" fmla="*/ 20978 w 21460"/>
              <a:gd name="T81" fmla="*/ 13330 h 21561"/>
              <a:gd name="T82" fmla="*/ 0 w 21460"/>
              <a:gd name="T83" fmla="*/ 0 h 21561"/>
              <a:gd name="T84" fmla="*/ 21460 w 21460"/>
              <a:gd name="T85" fmla="*/ 21561 h 215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T82" t="T83" r="T84" b="T85"/>
            <a:pathLst>
              <a:path w="21460" h="21561" extrusionOk="0">
                <a:moveTo>
                  <a:pt x="10349" y="100"/>
                </a:moveTo>
                <a:lnTo>
                  <a:pt x="223" y="7471"/>
                </a:lnTo>
                <a:cubicBezTo>
                  <a:pt x="89" y="7605"/>
                  <a:pt x="0" y="7794"/>
                  <a:pt x="0" y="7971"/>
                </a:cubicBezTo>
                <a:cubicBezTo>
                  <a:pt x="0" y="8149"/>
                  <a:pt x="131" y="8327"/>
                  <a:pt x="265" y="8415"/>
                </a:cubicBezTo>
                <a:lnTo>
                  <a:pt x="10405" y="15342"/>
                </a:lnTo>
                <a:cubicBezTo>
                  <a:pt x="10494" y="15387"/>
                  <a:pt x="10578" y="15426"/>
                  <a:pt x="10712" y="15426"/>
                </a:cubicBezTo>
                <a:cubicBezTo>
                  <a:pt x="10801" y="15426"/>
                  <a:pt x="10930" y="15390"/>
                  <a:pt x="11019" y="15301"/>
                </a:cubicBezTo>
                <a:lnTo>
                  <a:pt x="21159" y="8193"/>
                </a:lnTo>
                <a:cubicBezTo>
                  <a:pt x="21293" y="8104"/>
                  <a:pt x="21382" y="7971"/>
                  <a:pt x="21382" y="7749"/>
                </a:cubicBezTo>
                <a:cubicBezTo>
                  <a:pt x="21382" y="7527"/>
                  <a:pt x="21293" y="7338"/>
                  <a:pt x="21159" y="7249"/>
                </a:cubicBezTo>
                <a:lnTo>
                  <a:pt x="11019" y="100"/>
                </a:lnTo>
                <a:cubicBezTo>
                  <a:pt x="10840" y="-33"/>
                  <a:pt x="10528" y="-33"/>
                  <a:pt x="10349" y="100"/>
                </a:cubicBezTo>
                <a:close/>
                <a:moveTo>
                  <a:pt x="10712" y="1308"/>
                </a:moveTo>
                <a:lnTo>
                  <a:pt x="19862" y="7749"/>
                </a:lnTo>
                <a:lnTo>
                  <a:pt x="10712" y="14135"/>
                </a:lnTo>
                <a:lnTo>
                  <a:pt x="1562" y="7916"/>
                </a:lnTo>
                <a:lnTo>
                  <a:pt x="10712" y="1308"/>
                </a:lnTo>
                <a:close/>
                <a:moveTo>
                  <a:pt x="20978" y="10220"/>
                </a:moveTo>
                <a:cubicBezTo>
                  <a:pt x="20833" y="10198"/>
                  <a:pt x="20679" y="10242"/>
                  <a:pt x="20545" y="10331"/>
                </a:cubicBezTo>
                <a:lnTo>
                  <a:pt x="10726" y="17216"/>
                </a:lnTo>
                <a:lnTo>
                  <a:pt x="907" y="10498"/>
                </a:lnTo>
                <a:cubicBezTo>
                  <a:pt x="639" y="10320"/>
                  <a:pt x="290" y="10370"/>
                  <a:pt x="112" y="10637"/>
                </a:cubicBezTo>
                <a:cubicBezTo>
                  <a:pt x="-67" y="10903"/>
                  <a:pt x="-31" y="11264"/>
                  <a:pt x="237" y="11442"/>
                </a:cubicBezTo>
                <a:lnTo>
                  <a:pt x="10377" y="18369"/>
                </a:lnTo>
                <a:cubicBezTo>
                  <a:pt x="10467" y="18413"/>
                  <a:pt x="10550" y="18452"/>
                  <a:pt x="10684" y="18452"/>
                </a:cubicBezTo>
                <a:cubicBezTo>
                  <a:pt x="10773" y="18452"/>
                  <a:pt x="10910" y="18413"/>
                  <a:pt x="11089" y="18369"/>
                </a:cubicBezTo>
                <a:lnTo>
                  <a:pt x="21215" y="11261"/>
                </a:lnTo>
                <a:cubicBezTo>
                  <a:pt x="21483" y="11083"/>
                  <a:pt x="21533" y="10723"/>
                  <a:pt x="21354" y="10456"/>
                </a:cubicBezTo>
                <a:cubicBezTo>
                  <a:pt x="21265" y="10323"/>
                  <a:pt x="21123" y="10242"/>
                  <a:pt x="20978" y="10220"/>
                </a:cubicBezTo>
                <a:close/>
                <a:moveTo>
                  <a:pt x="20978" y="13330"/>
                </a:moveTo>
                <a:cubicBezTo>
                  <a:pt x="20833" y="13307"/>
                  <a:pt x="20679" y="13352"/>
                  <a:pt x="20545" y="13441"/>
                </a:cubicBezTo>
                <a:lnTo>
                  <a:pt x="10726" y="20326"/>
                </a:lnTo>
                <a:lnTo>
                  <a:pt x="907" y="13607"/>
                </a:lnTo>
                <a:cubicBezTo>
                  <a:pt x="639" y="13430"/>
                  <a:pt x="290" y="13479"/>
                  <a:pt x="112" y="13746"/>
                </a:cubicBezTo>
                <a:cubicBezTo>
                  <a:pt x="-67" y="14013"/>
                  <a:pt x="-31" y="14373"/>
                  <a:pt x="237" y="14551"/>
                </a:cubicBezTo>
                <a:lnTo>
                  <a:pt x="10377" y="21478"/>
                </a:lnTo>
                <a:cubicBezTo>
                  <a:pt x="10467" y="21523"/>
                  <a:pt x="10550" y="21561"/>
                  <a:pt x="10684" y="21561"/>
                </a:cubicBezTo>
                <a:cubicBezTo>
                  <a:pt x="10773" y="21561"/>
                  <a:pt x="10910" y="21567"/>
                  <a:pt x="11089" y="21478"/>
                </a:cubicBezTo>
                <a:lnTo>
                  <a:pt x="21215" y="14371"/>
                </a:lnTo>
                <a:cubicBezTo>
                  <a:pt x="21483" y="14193"/>
                  <a:pt x="21533" y="13832"/>
                  <a:pt x="21354" y="13566"/>
                </a:cubicBezTo>
                <a:cubicBezTo>
                  <a:pt x="21265" y="13432"/>
                  <a:pt x="21123" y="13352"/>
                  <a:pt x="20978" y="1333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 dirty="0"/>
          </a:p>
        </p:txBody>
      </p:sp>
      <p:sp>
        <p:nvSpPr>
          <p:cNvPr id="269322" name="Google Shape;876;p101"/>
          <p:cNvSpPr>
            <a:spLocks noChangeArrowheads="1"/>
          </p:cNvSpPr>
          <p:nvPr/>
        </p:nvSpPr>
        <p:spPr bwMode="auto">
          <a:xfrm>
            <a:off x="5540375" y="1938338"/>
            <a:ext cx="1143000" cy="1143000"/>
          </a:xfrm>
          <a:prstGeom prst="ellipse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69323" name="Google Shape;877;p101"/>
          <p:cNvSpPr>
            <a:spLocks noChangeArrowheads="1"/>
          </p:cNvSpPr>
          <p:nvPr/>
        </p:nvSpPr>
        <p:spPr bwMode="auto">
          <a:xfrm>
            <a:off x="5540375" y="4038600"/>
            <a:ext cx="1143000" cy="1143000"/>
          </a:xfrm>
          <a:prstGeom prst="ellipse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69325" name="Google Shape;879;p101"/>
          <p:cNvSpPr>
            <a:spLocks noChangeArrowheads="1"/>
          </p:cNvSpPr>
          <p:nvPr/>
        </p:nvSpPr>
        <p:spPr bwMode="auto">
          <a:xfrm>
            <a:off x="715616" y="3924300"/>
            <a:ext cx="3400772" cy="142081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69326" name="Google Shape;880;p101"/>
          <p:cNvSpPr txBox="1">
            <a:spLocks noChangeArrowheads="1"/>
          </p:cNvSpPr>
          <p:nvPr/>
        </p:nvSpPr>
        <p:spPr bwMode="auto">
          <a:xfrm>
            <a:off x="1245463" y="4108677"/>
            <a:ext cx="25273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Evolución histórica de intenciones de integración mediante un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puente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entre Monte Caseros y Bella Unión.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16" name="Google Shape;108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Lato" charset="0"/>
              <a:buNone/>
            </a:pPr>
            <a:r>
              <a:rPr lang="en-US" altLang="x-none" err="1">
                <a:sym typeface="Lato" charset="0"/>
              </a:rPr>
              <a:t>Antecedentes</a:t>
            </a:r>
            <a:endParaRPr lang="x-none" altLang="x-none">
              <a:sym typeface="Lato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7039476" y="675861"/>
            <a:ext cx="4100513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err="1">
                <a:latin typeface="TheSans B8 ExtraBold" charset="0"/>
                <a:ea typeface="TheSans B8 ExtraBold" charset="0"/>
                <a:cs typeface="TheSans B8 ExtraBold" charset="0"/>
              </a:rPr>
              <a:t>Ingeniería</a:t>
            </a:r>
            <a:endParaRPr sz="324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sp>
        <p:nvSpPr>
          <p:cNvPr id="156678" name="Google Shape;3745;p38"/>
          <p:cNvSpPr>
            <a:spLocks noChangeArrowheads="1"/>
          </p:cNvSpPr>
          <p:nvPr/>
        </p:nvSpPr>
        <p:spPr bwMode="auto">
          <a:xfrm>
            <a:off x="7039475" y="1495425"/>
            <a:ext cx="4926102" cy="31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BFBFBF"/>
                </a:solidFill>
                <a:latin typeface="TheSans B6 SemiBold" charset="0"/>
                <a:ea typeface="TheSans B6 SemiBold" charset="0"/>
                <a:cs typeface="TheSans B6 SemiBold" charset="0"/>
                <a:sym typeface="Montserrat Black" charset="0"/>
              </a:rPr>
              <a:t>ÁREA DE CONTROL INTEGRADO</a:t>
            </a:r>
            <a:endParaRPr lang="x-none" altLang="x-none" sz="1800" b="1">
              <a:solidFill>
                <a:srgbClr val="BFBFBF"/>
              </a:solidFill>
              <a:latin typeface="TheSans B6 SemiBold" charset="0"/>
              <a:ea typeface="TheSans B6 SemiBold" charset="0"/>
              <a:cs typeface="TheSans B6 SemiBold" charset="0"/>
              <a:sym typeface="Montserrat Black" charset="0"/>
            </a:endParaRPr>
          </a:p>
        </p:txBody>
      </p:sp>
      <p:sp>
        <p:nvSpPr>
          <p:cNvPr id="6" name="Google Shape;3741;p38"/>
          <p:cNvSpPr>
            <a:spLocks noChangeArrowheads="1"/>
          </p:cNvSpPr>
          <p:nvPr/>
        </p:nvSpPr>
        <p:spPr bwMode="auto">
          <a:xfrm>
            <a:off x="7039477" y="2181905"/>
            <a:ext cx="4603882" cy="3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Tipo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cabecera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única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ubicada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en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</a:t>
            </a:r>
            <a:r>
              <a:rPr lang="pt-BR" altLang="x-none" sz="1600" err="1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margen</a:t>
            </a:r>
            <a:r>
              <a:rPr lang="pt-BR" altLang="x-none" sz="1600">
                <a:solidFill>
                  <a:srgbClr val="595959"/>
                </a:solidFill>
                <a:latin typeface="TheSans B5 Plain" charset="0"/>
                <a:ea typeface="TheSans B5 Plain" charset="0"/>
                <a:cs typeface="TheSans B5 Plain" charset="0"/>
                <a:sym typeface="Lato" charset="0"/>
              </a:rPr>
              <a:t> argentina</a:t>
            </a:r>
          </a:p>
          <a:p>
            <a:pPr eaLnBrk="1" hangingPunct="1"/>
            <a:endParaRPr lang="pt-BR" altLang="x-none" sz="1600">
              <a:solidFill>
                <a:srgbClr val="595959"/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pic>
        <p:nvPicPr>
          <p:cNvPr id="7" name="6 Imagen" descr="MCBU-EII-ACI-AR-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6892" y="2695140"/>
            <a:ext cx="7773496" cy="3676136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Descripción</a:t>
            </a:r>
            <a:r>
              <a:rPr lang="en-US"/>
              <a:t> de los </a:t>
            </a:r>
            <a:br>
              <a:rPr lang="en-US"/>
            </a:br>
            <a:r>
              <a:rPr lang="en-US" err="1"/>
              <a:t>Estudios</a:t>
            </a:r>
            <a:endParaRPr lang="en-US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Pliego para Proyecto Ejecutivo y Obra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" name="Google Shape;3300;p19"/>
          <p:cNvSpPr/>
          <p:nvPr/>
        </p:nvSpPr>
        <p:spPr>
          <a:xfrm>
            <a:off x="707403" y="159026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MX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ETAPA III – Elaboración de los Pliegos</a:t>
            </a:r>
          </a:p>
        </p:txBody>
      </p:sp>
      <p:sp>
        <p:nvSpPr>
          <p:cNvPr id="12" name="Google Shape;649;p91"/>
          <p:cNvSpPr txBox="1">
            <a:spLocks noChangeArrowheads="1"/>
          </p:cNvSpPr>
          <p:nvPr/>
        </p:nvSpPr>
        <p:spPr bwMode="auto">
          <a:xfrm>
            <a:off x="1454866" y="3823302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Tipo de Pliego</a:t>
            </a:r>
          </a:p>
        </p:txBody>
      </p:sp>
      <p:sp>
        <p:nvSpPr>
          <p:cNvPr id="14" name="Google Shape;652;p91"/>
          <p:cNvSpPr txBox="1">
            <a:spLocks noChangeArrowheads="1"/>
          </p:cNvSpPr>
          <p:nvPr/>
        </p:nvSpPr>
        <p:spPr bwMode="auto">
          <a:xfrm>
            <a:off x="1470572" y="2487451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Insumo final </a:t>
            </a:r>
            <a:r>
              <a:rPr lang="es-MX" altLang="x-none" err="1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delestudio</a:t>
            </a: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viabilidad, se obtuvieron los Pliegos para el llamado a Proyecto Ejecutivo y Construcción del puente entre Monte Caseros y Bella Unión</a:t>
            </a:r>
          </a:p>
        </p:txBody>
      </p:sp>
      <p:sp>
        <p:nvSpPr>
          <p:cNvPr id="16" name="Google Shape;652;p91"/>
          <p:cNvSpPr txBox="1">
            <a:spLocks noChangeArrowheads="1"/>
          </p:cNvSpPr>
          <p:nvPr/>
        </p:nvSpPr>
        <p:spPr bwMode="auto">
          <a:xfrm>
            <a:off x="1466219" y="4146434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Pliego Tipo del BID y de CARU y las Especificaciones Técnicas Particulares de la Obra</a:t>
            </a:r>
          </a:p>
        </p:txBody>
      </p:sp>
      <p:sp>
        <p:nvSpPr>
          <p:cNvPr id="17" name="Google Shape;649;p91"/>
          <p:cNvSpPr txBox="1">
            <a:spLocks noChangeArrowheads="1"/>
          </p:cNvSpPr>
          <p:nvPr/>
        </p:nvSpPr>
        <p:spPr bwMode="auto">
          <a:xfrm>
            <a:off x="1467929" y="486397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Innovación</a:t>
            </a:r>
          </a:p>
        </p:txBody>
      </p:sp>
      <p:sp>
        <p:nvSpPr>
          <p:cNvPr id="18" name="Google Shape;652;p91"/>
          <p:cNvSpPr txBox="1">
            <a:spLocks noChangeArrowheads="1"/>
          </p:cNvSpPr>
          <p:nvPr/>
        </p:nvSpPr>
        <p:spPr bwMode="auto">
          <a:xfrm>
            <a:off x="1470572" y="5195816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Se proponen herramientas innovadoras de gestión de proyectos y de obras, mediante la utilización del proceso integrado de modelado 3D inteligente, BIM (</a:t>
            </a:r>
            <a:r>
              <a:rPr lang="es-MX" altLang="x-none" err="1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Building</a:t>
            </a: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s-MX" altLang="x-none" err="1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Information</a:t>
            </a: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s-MX" altLang="x-none" err="1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Modelling</a:t>
            </a: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)</a:t>
            </a:r>
          </a:p>
        </p:txBody>
      </p:sp>
      <p:pic>
        <p:nvPicPr>
          <p:cNvPr id="19" name="18 Imagen" descr="Etapa 3 - Pliego - Final-Firm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973" y="0"/>
            <a:ext cx="48483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Impactos</a:t>
            </a:r>
            <a:r>
              <a:rPr lang="en-US" dirty="0"/>
              <a:t> </a:t>
            </a:r>
            <a:r>
              <a:rPr lang="en-US" dirty="0" err="1"/>
              <a:t>Ambientales</a:t>
            </a:r>
            <a:endParaRPr lang="en-US" dirty="0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Estudio de Impacto Ambiental Definitivo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652;p91"/>
          <p:cNvSpPr txBox="1">
            <a:spLocks noChangeArrowheads="1"/>
          </p:cNvSpPr>
          <p:nvPr/>
        </p:nvSpPr>
        <p:spPr bwMode="auto">
          <a:xfrm>
            <a:off x="1470572" y="2487451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Definición de Aspectos y Factores Ambientales asociados a las distintas actividades y fases del proyecto.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MX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Se identificaron 244 impactos (106 leves, 116 medios y 22 significativos)</a:t>
            </a:r>
          </a:p>
        </p:txBody>
      </p:sp>
      <p:pic>
        <p:nvPicPr>
          <p:cNvPr id="19" name="18 Imagen" descr="Etapa 3 - Pliego - Final-Firm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80660" y="341812"/>
            <a:ext cx="4848301" cy="6174377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1047979" y="762946"/>
            <a:ext cx="6110467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dirty="0" err="1">
                <a:latin typeface="TheSans B8 ExtraBold" charset="0"/>
                <a:ea typeface="TheSans B8 ExtraBold" charset="0"/>
                <a:cs typeface="TheSans B8 ExtraBold" charset="0"/>
              </a:rPr>
              <a:t>Impactos</a:t>
            </a:r>
            <a:r>
              <a:rPr lang="en-US" sz="3600" dirty="0">
                <a:latin typeface="TheSans B8 ExtraBold" charset="0"/>
                <a:ea typeface="TheSans B8 ExtraBold" charset="0"/>
                <a:cs typeface="TheSans B8 ExtraBold" charset="0"/>
              </a:rPr>
              <a:t> </a:t>
            </a:r>
            <a:r>
              <a:rPr lang="en-US" sz="3600" dirty="0" err="1">
                <a:latin typeface="TheSans B8 ExtraBold" charset="0"/>
                <a:ea typeface="TheSans B8 ExtraBold" charset="0"/>
                <a:cs typeface="TheSans B8 ExtraBold" charset="0"/>
              </a:rPr>
              <a:t>significativos</a:t>
            </a:r>
            <a:endParaRPr sz="3240" dirty="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graphicFrame>
        <p:nvGraphicFramePr>
          <p:cNvPr id="9" name="8 Tabla"/>
          <p:cNvGraphicFramePr>
            <a:graphicFrameLocks noGrp="1"/>
          </p:cNvGraphicFramePr>
          <p:nvPr/>
        </p:nvGraphicFramePr>
        <p:xfrm>
          <a:off x="1559103" y="2167948"/>
          <a:ext cx="8420919" cy="3135572"/>
        </p:xfrm>
        <a:graphic>
          <a:graphicData uri="http://schemas.openxmlformats.org/drawingml/2006/table">
            <a:tbl>
              <a:tblPr/>
              <a:tblGrid>
                <a:gridCol w="20210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6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32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61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ACTIVIDADES</a:t>
                      </a:r>
                      <a:endParaRPr lang="es-UY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IMPACTO SIGNIFICATIVO</a:t>
                      </a:r>
                      <a:endParaRPr lang="es-UY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MEDIDA DE MITIGACIÓN / COMPENSACIÓN</a:t>
                      </a:r>
                      <a:endParaRPr lang="es-UY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09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FASE DE PROYECTO</a:t>
                      </a:r>
                      <a:endParaRPr lang="es-UY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Trámites de expropiación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(-) Cambios en la percepción social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Involucrar a la población afectada desde las etapas iniciales del proyecto, como ya se ha realizado en las distintas consultas públicas.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Justa compensación de los bienes expropiados.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Relocalización de vivienda e infraestructura afectada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4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Comunicación y negociación con los titulares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(-) Generación de conflictos con propietarios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Trámites de expropiación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Times New Roman"/>
                        </a:rPr>
                        <a:t>(-) Erradicación de propietarios afectados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1047979" y="762946"/>
            <a:ext cx="6110467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dirty="0" err="1">
                <a:latin typeface="TheSans B8 ExtraBold" charset="0"/>
                <a:ea typeface="TheSans B8 ExtraBold" charset="0"/>
                <a:cs typeface="TheSans B8 ExtraBold" charset="0"/>
              </a:rPr>
              <a:t>Impactos</a:t>
            </a:r>
            <a:r>
              <a:rPr lang="en-US" sz="3600" dirty="0">
                <a:latin typeface="TheSans B8 ExtraBold" charset="0"/>
                <a:ea typeface="TheSans B8 ExtraBold" charset="0"/>
                <a:cs typeface="TheSans B8 ExtraBold" charset="0"/>
              </a:rPr>
              <a:t> </a:t>
            </a:r>
            <a:r>
              <a:rPr lang="en-US" sz="3600" dirty="0" err="1">
                <a:latin typeface="TheSans B8 ExtraBold" charset="0"/>
                <a:ea typeface="TheSans B8 ExtraBold" charset="0"/>
                <a:cs typeface="TheSans B8 ExtraBold" charset="0"/>
              </a:rPr>
              <a:t>significativos</a:t>
            </a:r>
            <a:endParaRPr sz="3240" dirty="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1365176" y="2109325"/>
          <a:ext cx="9024149" cy="3708000"/>
        </p:xfrm>
        <a:graphic>
          <a:graphicData uri="http://schemas.openxmlformats.org/drawingml/2006/table">
            <a:tbl>
              <a:tblPr/>
              <a:tblGrid>
                <a:gridCol w="2165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38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044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ACTIVIDADES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IMPACTO SIGNIFICATIVO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MEDIDA DE MITIGACIÓN / COMPENSACIÓN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45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FASE DE CONSTRUCCIÓN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95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Movimiento de Suelos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(-) Impacto en la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biodiversidad por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tala de monte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ribereño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Plantar árboles en un factor de multiplicación mayor o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igual al 50 % de la cantidad de ejemplares afectados,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manteniendo igual número de especies.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Solo se deberán</a:t>
                      </a:r>
                      <a:r>
                        <a:rPr lang="es-ES" sz="1200" baseline="0">
                          <a:latin typeface="Calibri"/>
                          <a:ea typeface="Calibri"/>
                          <a:cs typeface="Calibri"/>
                        </a:rPr>
                        <a:t> 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instalar especies nativas de las que ocupan el lugar del proyecto.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Previo a la tala recolectar </a:t>
                      </a:r>
                      <a:r>
                        <a:rPr lang="es-ES" sz="1200" err="1">
                          <a:latin typeface="Calibri"/>
                          <a:ea typeface="Calibri"/>
                          <a:cs typeface="Calibri"/>
                        </a:rPr>
                        <a:t>plantines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 del propio monte a extraer, manteniendo así la carga genética del lugar, evitando la introducción de genética de otros sitios.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96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Operaciones de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construcción en agua y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zona costera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(-) Afectación a la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Biota acuática del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río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Toda actividad en el agua y en las planicies de inundación deberá realizarse con especial cuidado y riguroso controles, minimizando la generación de sedimentos y </a:t>
                      </a:r>
                      <a:r>
                        <a:rPr lang="es-ES" sz="1200" err="1">
                          <a:latin typeface="Calibri"/>
                          <a:ea typeface="Calibri"/>
                          <a:cs typeface="Calibri"/>
                        </a:rPr>
                        <a:t>resuspensión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 de lodos del fondo del río.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Cumplir rigurosamente con las medidas establecidas en el Plan de Manejo </a:t>
                      </a:r>
                      <a:r>
                        <a:rPr lang="es-ES" sz="1200" err="1">
                          <a:latin typeface="Calibri"/>
                          <a:ea typeface="Calibri"/>
                          <a:cs typeface="Calibri"/>
                        </a:rPr>
                        <a:t>Socioambiental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242" marR="2524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0" name="Google Shape;3740;p38"/>
          <p:cNvSpPr txBox="1">
            <a:spLocks noGrp="1"/>
          </p:cNvSpPr>
          <p:nvPr>
            <p:ph type="title"/>
          </p:nvPr>
        </p:nvSpPr>
        <p:spPr>
          <a:xfrm>
            <a:off x="1047979" y="762946"/>
            <a:ext cx="6110467" cy="613189"/>
          </a:xfrm>
        </p:spPr>
        <p:txBody>
          <a:bodyPr lIns="0" tIns="0" rIns="0" bIns="0">
            <a:noAutofit/>
          </a:bodyPr>
          <a:lstStyle/>
          <a:p>
            <a:pPr eaLnBrk="1" fontAlgn="auto" hangingPunct="1">
              <a:lnSpc>
                <a:spcPct val="150000"/>
              </a:lnSpc>
              <a:defRPr/>
            </a:pPr>
            <a:r>
              <a:rPr lang="en-US" sz="3600" dirty="0" err="1">
                <a:latin typeface="TheSans B8 ExtraBold" charset="0"/>
                <a:ea typeface="TheSans B8 ExtraBold" charset="0"/>
                <a:cs typeface="TheSans B8 ExtraBold" charset="0"/>
              </a:rPr>
              <a:t>Impactos</a:t>
            </a:r>
            <a:r>
              <a:rPr lang="en-US" sz="3600" dirty="0">
                <a:latin typeface="TheSans B8 ExtraBold" charset="0"/>
                <a:ea typeface="TheSans B8 ExtraBold" charset="0"/>
                <a:cs typeface="TheSans B8 ExtraBold" charset="0"/>
              </a:rPr>
              <a:t> </a:t>
            </a:r>
            <a:r>
              <a:rPr lang="en-US" sz="3600" dirty="0" err="1">
                <a:latin typeface="TheSans B8 ExtraBold" charset="0"/>
                <a:ea typeface="TheSans B8 ExtraBold" charset="0"/>
                <a:cs typeface="TheSans B8 ExtraBold" charset="0"/>
              </a:rPr>
              <a:t>significativos</a:t>
            </a:r>
            <a:endParaRPr sz="3240" dirty="0">
              <a:latin typeface="TheSans B8 ExtraBold" charset="0"/>
              <a:ea typeface="TheSans B8 ExtraBold" charset="0"/>
              <a:cs typeface="TheSans B8 ExtraBold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162540" y="1943213"/>
          <a:ext cx="9427084" cy="3856696"/>
        </p:xfrm>
        <a:graphic>
          <a:graphicData uri="http://schemas.openxmlformats.org/drawingml/2006/table">
            <a:tbl>
              <a:tblPr/>
              <a:tblGrid>
                <a:gridCol w="22625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8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ACTIVIDADES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IMPACTO SIGNIFICATIVO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MEDIDA DE MITIGACIÓN / COMPENSACIÓN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76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FASE DE OPERACIÓN</a:t>
                      </a:r>
                      <a:endParaRPr lang="es-UY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U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7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Presencia física del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puente y estribos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(-) Impacto hidráulico y morfológico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Se ha incorporado este aspecto desde las etapas iniciales de diseño e ingeniería del puente de manera de minimizar este impacto.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92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Tránsito y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Transporte en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general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(-) Aumento de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probabilidad de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accidentes de tránsito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Utilización de criterios de diseño según estándares</a:t>
                      </a:r>
                      <a:r>
                        <a:rPr lang="es-UY" sz="1200" baseline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Internacionales</a:t>
                      </a:r>
                      <a:r>
                        <a:rPr lang="es-ES" sz="1200" baseline="0">
                          <a:latin typeface="Calibri"/>
                          <a:ea typeface="Calibri"/>
                          <a:cs typeface="Calibri"/>
                        </a:rPr>
                        <a:t> (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pasos a</a:t>
                      </a:r>
                      <a:r>
                        <a:rPr lang="es-UY" sz="1200" baseline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desnivel para el Ferrocarril, </a:t>
                      </a:r>
                      <a:r>
                        <a:rPr lang="es-ES" sz="1200" err="1">
                          <a:latin typeface="Calibri"/>
                          <a:ea typeface="Calibri"/>
                          <a:cs typeface="Calibri"/>
                        </a:rPr>
                        <a:t>ciclovías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, rotondas y cruces a nivel).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Regulación de la velocidad en áreas de cruce peatonal e intersecciones viales.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Mantenimiento adecuado de la señalización vertical y</a:t>
                      </a:r>
                      <a:r>
                        <a:rPr lang="es-UY" sz="1200" baseline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horizontal 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Señalización especial e iluminación en lugares conflictivos.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Disponer de un programa de mantenimiento y reparación periódica de la vía producto del incremento en el tráfico vehicular.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Establecer un programa de prevención de riesgos.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</a:rPr>
                        <a:t>Propiciar la construcción de vías alternas y adicionales.</a:t>
                      </a:r>
                      <a:endParaRPr lang="es-UY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563" marR="2756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Costo</a:t>
            </a:r>
            <a:r>
              <a:rPr lang="en-US" dirty="0"/>
              <a:t> de </a:t>
            </a:r>
            <a:r>
              <a:rPr lang="en-US" dirty="0" err="1"/>
              <a:t>Obra</a:t>
            </a:r>
            <a:endParaRPr lang="en-US" dirty="0"/>
          </a:p>
        </p:txBody>
      </p:sp>
      <p:sp>
        <p:nvSpPr>
          <p:cNvPr id="343063" name="Google Shape;1809;p137"/>
          <p:cNvSpPr>
            <a:spLocks noChangeArrowheads="1"/>
          </p:cNvSpPr>
          <p:nvPr/>
        </p:nvSpPr>
        <p:spPr bwMode="auto">
          <a:xfrm>
            <a:off x="895531" y="3030447"/>
            <a:ext cx="952500" cy="952500"/>
          </a:xfrm>
          <a:prstGeom prst="ellipse">
            <a:avLst/>
          </a:prstGeom>
          <a:solidFill>
            <a:srgbClr val="159C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43061" name="Google Shape;1812;p137"/>
          <p:cNvSpPr>
            <a:spLocks noChangeArrowheads="1"/>
          </p:cNvSpPr>
          <p:nvPr/>
        </p:nvSpPr>
        <p:spPr bwMode="auto">
          <a:xfrm>
            <a:off x="2936285" y="3004322"/>
            <a:ext cx="952500" cy="952500"/>
          </a:xfrm>
          <a:prstGeom prst="ellipse">
            <a:avLst/>
          </a:prstGeom>
          <a:solidFill>
            <a:srgbClr val="AEB4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43059" name="Google Shape;1815;p137"/>
          <p:cNvSpPr>
            <a:spLocks noChangeArrowheads="1"/>
          </p:cNvSpPr>
          <p:nvPr/>
        </p:nvSpPr>
        <p:spPr bwMode="auto">
          <a:xfrm>
            <a:off x="9821167" y="2986904"/>
            <a:ext cx="952500" cy="952500"/>
          </a:xfrm>
          <a:prstGeom prst="ellipse">
            <a:avLst/>
          </a:prstGeom>
          <a:solidFill>
            <a:srgbClr val="F4B1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43057" name="Google Shape;1818;p137"/>
          <p:cNvSpPr>
            <a:spLocks noChangeArrowheads="1"/>
          </p:cNvSpPr>
          <p:nvPr/>
        </p:nvSpPr>
        <p:spPr bwMode="auto">
          <a:xfrm>
            <a:off x="5207575" y="2978196"/>
            <a:ext cx="952500" cy="952500"/>
          </a:xfrm>
          <a:prstGeom prst="ellipse">
            <a:avLst/>
          </a:prstGeom>
          <a:solidFill>
            <a:srgbClr val="00389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43047" name="Google Shape;1821;p137"/>
          <p:cNvSpPr txBox="1">
            <a:spLocks noChangeArrowheads="1"/>
          </p:cNvSpPr>
          <p:nvPr/>
        </p:nvSpPr>
        <p:spPr bwMode="auto">
          <a:xfrm>
            <a:off x="528681" y="4394925"/>
            <a:ext cx="1657169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8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24.032.130,44</a:t>
            </a: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endParaRPr lang="es-UY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s-UY" altLang="x-none" sz="12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21,1%</a:t>
            </a:r>
            <a:endParaRPr lang="x-none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endParaRPr lang="x-none" altLang="x-none" sz="18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43051" name="Google Shape;1825;p137"/>
          <p:cNvSpPr txBox="1">
            <a:spLocks noChangeArrowheads="1"/>
          </p:cNvSpPr>
          <p:nvPr/>
        </p:nvSpPr>
        <p:spPr bwMode="auto">
          <a:xfrm>
            <a:off x="711563" y="5129258"/>
            <a:ext cx="1270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111111"/>
              </a:buClr>
              <a:buSzPts val="2800"/>
            </a:pP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Obras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accesos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viales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.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43055" name="Google Shape;1829;p137"/>
          <p:cNvSpPr txBox="1">
            <a:spLocks noChangeArrowheads="1"/>
          </p:cNvSpPr>
          <p:nvPr/>
        </p:nvSpPr>
        <p:spPr bwMode="auto">
          <a:xfrm>
            <a:off x="7037388" y="1299369"/>
            <a:ext cx="393382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Clr>
                <a:srgbClr val="222222"/>
              </a:buClr>
              <a:buSzPts val="4200"/>
            </a:pPr>
            <a:r>
              <a:rPr lang="en-US" altLang="x-none" sz="2100" b="1" dirty="0">
                <a:solidFill>
                  <a:srgbClr val="222222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COSTO TOTAL DE LA OBRA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43056" name="Google Shape;1830;p137"/>
          <p:cNvSpPr txBox="1">
            <a:spLocks noChangeArrowheads="1"/>
          </p:cNvSpPr>
          <p:nvPr/>
        </p:nvSpPr>
        <p:spPr bwMode="auto">
          <a:xfrm>
            <a:off x="7037388" y="1711787"/>
            <a:ext cx="3937000" cy="57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sz="2400" b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113.935.672,63</a:t>
            </a:r>
            <a:endParaRPr lang="x-none" altLang="x-none" sz="2400" b="1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25" name="Google Shape;3300;p19"/>
          <p:cNvSpPr/>
          <p:nvPr/>
        </p:nvSpPr>
        <p:spPr>
          <a:xfrm>
            <a:off x="759655" y="1369518"/>
            <a:ext cx="4743486" cy="304524"/>
          </a:xfrm>
          <a:prstGeom prst="rect">
            <a:avLst/>
          </a:prstGeom>
          <a:noFill/>
          <a:ln>
            <a:noFill/>
          </a:ln>
        </p:spPr>
        <p:txBody>
          <a:bodyPr spcFirstLastPara="1" lIns="0" tIns="0" rIns="0" bIns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UY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Todos los valores son en Dólares Estadounidenses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s-UY" sz="1600" kern="0">
                <a:solidFill>
                  <a:schemeClr val="bg1">
                    <a:lumMod val="75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  <a:sym typeface="Montserrat Black"/>
              </a:rPr>
              <a:t>Todos los valores son mas IVA</a:t>
            </a:r>
            <a:endParaRPr lang="es-MX" sz="1600" kern="0">
              <a:solidFill>
                <a:schemeClr val="bg1">
                  <a:lumMod val="75000"/>
                </a:schemeClr>
              </a:solidFill>
              <a:latin typeface="TheSans B5 Plain" charset="0"/>
              <a:ea typeface="TheSans B5 Plain" charset="0"/>
              <a:cs typeface="TheSans B5 Plain" charset="0"/>
              <a:sym typeface="Montserrat Black"/>
            </a:endParaRPr>
          </a:p>
        </p:txBody>
      </p:sp>
      <p:sp>
        <p:nvSpPr>
          <p:cNvPr id="28" name="Google Shape;1818;p137"/>
          <p:cNvSpPr>
            <a:spLocks noChangeArrowheads="1"/>
          </p:cNvSpPr>
          <p:nvPr/>
        </p:nvSpPr>
        <p:spPr bwMode="auto">
          <a:xfrm>
            <a:off x="7450033" y="3017386"/>
            <a:ext cx="952500" cy="9525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0" name="Google Shape;1926;p143"/>
          <p:cNvSpPr txBox="1">
            <a:spLocks noChangeArrowheads="1"/>
          </p:cNvSpPr>
          <p:nvPr/>
        </p:nvSpPr>
        <p:spPr bwMode="auto">
          <a:xfrm>
            <a:off x="7229628" y="3149146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2000">
                <a:solidFill>
                  <a:srgbClr val="FFFFFF"/>
                </a:solidFill>
                <a:latin typeface="Open Sans" charset="0"/>
                <a:sym typeface="Open Sans" charset="0"/>
              </a:rPr>
              <a:t>ACI</a:t>
            </a:r>
            <a:endParaRPr lang="x-none" altLang="x-none" sz="2000"/>
          </a:p>
        </p:txBody>
      </p:sp>
      <p:sp>
        <p:nvSpPr>
          <p:cNvPr id="31" name="Google Shape;1821;p137"/>
          <p:cNvSpPr txBox="1">
            <a:spLocks noChangeArrowheads="1"/>
          </p:cNvSpPr>
          <p:nvPr/>
        </p:nvSpPr>
        <p:spPr bwMode="auto">
          <a:xfrm>
            <a:off x="7186385" y="4320902"/>
            <a:ext cx="1657169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8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11.747.990.06</a:t>
            </a: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endParaRPr lang="en-US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2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10,3%</a:t>
            </a:r>
            <a:endParaRPr lang="x-none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2" name="Google Shape;1825;p137"/>
          <p:cNvSpPr txBox="1">
            <a:spLocks noChangeArrowheads="1"/>
          </p:cNvSpPr>
          <p:nvPr/>
        </p:nvSpPr>
        <p:spPr bwMode="auto">
          <a:xfrm>
            <a:off x="7290889" y="5046527"/>
            <a:ext cx="1270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111111"/>
              </a:buClr>
              <a:buSzPts val="2800"/>
            </a:pP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Área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Control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Integrado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.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3" name="Google Shape;1821;p137"/>
          <p:cNvSpPr txBox="1">
            <a:spLocks noChangeArrowheads="1"/>
          </p:cNvSpPr>
          <p:nvPr/>
        </p:nvSpPr>
        <p:spPr bwMode="auto">
          <a:xfrm>
            <a:off x="2605677" y="4381862"/>
            <a:ext cx="1657169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8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2.932.809,28</a:t>
            </a: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endParaRPr lang="en-US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2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2,6%</a:t>
            </a:r>
            <a:endParaRPr lang="x-none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</p:txBody>
      </p:sp>
      <p:sp>
        <p:nvSpPr>
          <p:cNvPr id="34" name="Google Shape;1825;p137"/>
          <p:cNvSpPr txBox="1">
            <a:spLocks noChangeArrowheads="1"/>
          </p:cNvSpPr>
          <p:nvPr/>
        </p:nvSpPr>
        <p:spPr bwMode="auto">
          <a:xfrm>
            <a:off x="2797267" y="5116196"/>
            <a:ext cx="1270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111111"/>
              </a:buClr>
              <a:buSzPts val="2800"/>
            </a:pP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Puente de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cruce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a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desnivel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sobre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FFCC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Urquiza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.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5" name="Google Shape;1821;p137"/>
          <p:cNvSpPr txBox="1">
            <a:spLocks noChangeArrowheads="1"/>
          </p:cNvSpPr>
          <p:nvPr/>
        </p:nvSpPr>
        <p:spPr bwMode="auto">
          <a:xfrm>
            <a:off x="4878613" y="4381863"/>
            <a:ext cx="1657169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8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65.908.208,02</a:t>
            </a: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endParaRPr lang="en-US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2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57,8%</a:t>
            </a:r>
            <a:endParaRPr lang="x-none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</p:txBody>
      </p:sp>
      <p:sp>
        <p:nvSpPr>
          <p:cNvPr id="36" name="Google Shape;1825;p137"/>
          <p:cNvSpPr txBox="1">
            <a:spLocks noChangeArrowheads="1"/>
          </p:cNvSpPr>
          <p:nvPr/>
        </p:nvSpPr>
        <p:spPr bwMode="auto">
          <a:xfrm>
            <a:off x="4983117" y="5107488"/>
            <a:ext cx="1270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111111"/>
              </a:buClr>
              <a:buSzPts val="2800"/>
            </a:pP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Puente </a:t>
            </a:r>
            <a:r>
              <a:rPr lang="en-US" altLang="x-none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sobre</a:t>
            </a:r>
            <a:r>
              <a:rPr lang="en-US" altLang="x-none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el Río Uruguay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7" name="Google Shape;1821;p137"/>
          <p:cNvSpPr txBox="1">
            <a:spLocks noChangeArrowheads="1"/>
          </p:cNvSpPr>
          <p:nvPr/>
        </p:nvSpPr>
        <p:spPr bwMode="auto">
          <a:xfrm>
            <a:off x="9502865" y="4312194"/>
            <a:ext cx="1657169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8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9.314.534,83</a:t>
            </a: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endParaRPr lang="en-US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151314"/>
              </a:buClr>
              <a:buSzPts val="7200"/>
            </a:pPr>
            <a:r>
              <a:rPr lang="en-US" altLang="x-none" sz="1200" b="1">
                <a:solidFill>
                  <a:schemeClr val="tx1">
                    <a:lumMod val="75000"/>
                    <a:lumOff val="25000"/>
                  </a:schemeClr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8,2%</a:t>
            </a:r>
            <a:endParaRPr lang="x-none" altLang="x-none" sz="1200" b="1">
              <a:solidFill>
                <a:schemeClr val="tx1">
                  <a:lumMod val="75000"/>
                  <a:lumOff val="25000"/>
                </a:schemeClr>
              </a:solidFill>
              <a:latin typeface="TheSans B7" charset="0"/>
              <a:ea typeface="TheSans B7" charset="0"/>
              <a:cs typeface="TheSans B7" charset="0"/>
              <a:sym typeface="Open Sans" charset="0"/>
            </a:endParaRPr>
          </a:p>
        </p:txBody>
      </p:sp>
      <p:sp>
        <p:nvSpPr>
          <p:cNvPr id="38" name="Google Shape;1825;p137"/>
          <p:cNvSpPr txBox="1">
            <a:spLocks noChangeArrowheads="1"/>
          </p:cNvSpPr>
          <p:nvPr/>
        </p:nvSpPr>
        <p:spPr bwMode="auto">
          <a:xfrm>
            <a:off x="9607369" y="5037819"/>
            <a:ext cx="1270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buClr>
                <a:srgbClr val="111111"/>
              </a:buClr>
              <a:buSzPts val="2800"/>
            </a:pPr>
            <a:r>
              <a:rPr lang="en-US" altLang="x-none" dirty="0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Costos</a:t>
            </a:r>
            <a:r>
              <a:rPr lang="en-US" altLang="x-none" dirty="0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</a:t>
            </a:r>
            <a:r>
              <a:rPr lang="en-US" altLang="x-none" dirty="0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Indirectos</a:t>
            </a:r>
            <a:r>
              <a:rPr lang="en-US" altLang="x-none" dirty="0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de </a:t>
            </a:r>
            <a:r>
              <a:rPr lang="en-US" altLang="x-none" dirty="0" err="1">
                <a:solidFill>
                  <a:srgbClr val="1111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Obra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39" name="Google Shape;1926;p143"/>
          <p:cNvSpPr txBox="1">
            <a:spLocks noChangeArrowheads="1"/>
          </p:cNvSpPr>
          <p:nvPr/>
        </p:nvSpPr>
        <p:spPr bwMode="auto">
          <a:xfrm>
            <a:off x="9585297" y="3136083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2000">
                <a:solidFill>
                  <a:srgbClr val="FFFFFF"/>
                </a:solidFill>
                <a:latin typeface="Open Sans" charset="0"/>
                <a:sym typeface="Open Sans" charset="0"/>
              </a:rPr>
              <a:t>I</a:t>
            </a:r>
            <a:endParaRPr lang="x-none" altLang="x-none" sz="2000"/>
          </a:p>
        </p:txBody>
      </p:sp>
      <p:sp>
        <p:nvSpPr>
          <p:cNvPr id="40" name="Google Shape;1926;p143"/>
          <p:cNvSpPr txBox="1">
            <a:spLocks noChangeArrowheads="1"/>
          </p:cNvSpPr>
          <p:nvPr/>
        </p:nvSpPr>
        <p:spPr bwMode="auto">
          <a:xfrm>
            <a:off x="2722943" y="3153501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2000">
                <a:solidFill>
                  <a:srgbClr val="FFFFFF"/>
                </a:solidFill>
                <a:latin typeface="Open Sans" charset="0"/>
                <a:sym typeface="Open Sans" charset="0"/>
              </a:rPr>
              <a:t>FFCC</a:t>
            </a:r>
            <a:endParaRPr lang="x-none" altLang="x-none" sz="2000"/>
          </a:p>
        </p:txBody>
      </p:sp>
      <p:sp>
        <p:nvSpPr>
          <p:cNvPr id="41" name="Google Shape;1926;p143"/>
          <p:cNvSpPr txBox="1">
            <a:spLocks noChangeArrowheads="1"/>
          </p:cNvSpPr>
          <p:nvPr/>
        </p:nvSpPr>
        <p:spPr bwMode="auto">
          <a:xfrm>
            <a:off x="5008943" y="3131730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2000">
                <a:solidFill>
                  <a:srgbClr val="FFFFFF"/>
                </a:solidFill>
                <a:latin typeface="Open Sans" charset="0"/>
                <a:sym typeface="Open Sans" charset="0"/>
              </a:rPr>
              <a:t>PP</a:t>
            </a:r>
            <a:endParaRPr lang="x-none" altLang="x-none" sz="2000"/>
          </a:p>
        </p:txBody>
      </p:sp>
      <p:sp>
        <p:nvSpPr>
          <p:cNvPr id="42" name="Google Shape;1926;p143"/>
          <p:cNvSpPr txBox="1">
            <a:spLocks noChangeArrowheads="1"/>
          </p:cNvSpPr>
          <p:nvPr/>
        </p:nvSpPr>
        <p:spPr bwMode="auto">
          <a:xfrm>
            <a:off x="689491" y="3175273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2000">
                <a:solidFill>
                  <a:srgbClr val="FFFFFF"/>
                </a:solidFill>
                <a:latin typeface="Open Sans" charset="0"/>
                <a:sym typeface="Open Sans" charset="0"/>
              </a:rPr>
              <a:t>AV</a:t>
            </a:r>
            <a:endParaRPr lang="x-none" altLang="x-none" sz="20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Indicadores</a:t>
            </a:r>
            <a:endParaRPr lang="en-US" dirty="0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Indicadores socioeconómicos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652;p91"/>
          <p:cNvSpPr txBox="1">
            <a:spLocks noChangeArrowheads="1"/>
          </p:cNvSpPr>
          <p:nvPr/>
        </p:nvSpPr>
        <p:spPr bwMode="auto">
          <a:xfrm>
            <a:off x="1453155" y="302738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Las variables de mayor impacto son el tránsito derivado internacional y tránsito generado</a:t>
            </a:r>
          </a:p>
        </p:txBody>
      </p:sp>
      <p:sp>
        <p:nvSpPr>
          <p:cNvPr id="7" name="Google Shape;649;p91"/>
          <p:cNvSpPr txBox="1">
            <a:spLocks noChangeArrowheads="1"/>
          </p:cNvSpPr>
          <p:nvPr/>
        </p:nvSpPr>
        <p:spPr bwMode="auto">
          <a:xfrm>
            <a:off x="1446158" y="2795692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Análisis de sensibilidad socioeconómica</a:t>
            </a:r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6122125" y="1531574"/>
          <a:ext cx="5939246" cy="1638345"/>
        </p:xfrm>
        <a:graphic>
          <a:graphicData uri="http://schemas.openxmlformats.org/drawingml/2006/table">
            <a:tbl>
              <a:tblPr/>
              <a:tblGrid>
                <a:gridCol w="2358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4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6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VANE (12%)</a:t>
                      </a:r>
                      <a:endParaRPr lang="es-UY" sz="14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TIRE</a:t>
                      </a:r>
                      <a:endParaRPr lang="es-UY" sz="14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>
                          <a:latin typeface="Calibri"/>
                          <a:ea typeface="Calibri"/>
                          <a:cs typeface="Times New Roman"/>
                        </a:rPr>
                        <a:t>Escenario Histórico/Bajo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US$ 7.831.450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13,1%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1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>
                          <a:latin typeface="Calibri"/>
                          <a:ea typeface="Calibri"/>
                          <a:cs typeface="Times New Roman"/>
                        </a:rPr>
                        <a:t>Escenario Medio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US$ 69.784.320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19,9%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8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1896" y="3999087"/>
            <a:ext cx="7883327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Indicadores</a:t>
            </a:r>
            <a:endParaRPr lang="en-US" dirty="0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Indicadores financieros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652;p91"/>
          <p:cNvSpPr txBox="1">
            <a:spLocks noChangeArrowheads="1"/>
          </p:cNvSpPr>
          <p:nvPr/>
        </p:nvSpPr>
        <p:spPr bwMode="auto">
          <a:xfrm>
            <a:off x="1453155" y="302738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Es altamente sensible a cambios en el monto de las inversiones iniciales, en que apenas desde un 5% de aumento en las mismas, genera un VANF negativo</a:t>
            </a:r>
          </a:p>
        </p:txBody>
      </p:sp>
      <p:sp>
        <p:nvSpPr>
          <p:cNvPr id="7" name="Google Shape;649;p91"/>
          <p:cNvSpPr txBox="1">
            <a:spLocks noChangeArrowheads="1"/>
          </p:cNvSpPr>
          <p:nvPr/>
        </p:nvSpPr>
        <p:spPr bwMode="auto">
          <a:xfrm>
            <a:off x="1446158" y="2795692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Análisis de sensibilidad financiera</a:t>
            </a:r>
          </a:p>
        </p:txBody>
      </p:sp>
      <p:graphicFrame>
        <p:nvGraphicFramePr>
          <p:cNvPr id="10" name="9 Tabla"/>
          <p:cNvGraphicFramePr>
            <a:graphicFrameLocks noGrp="1"/>
          </p:cNvGraphicFramePr>
          <p:nvPr/>
        </p:nvGraphicFramePr>
        <p:xfrm>
          <a:off x="6209211" y="1531574"/>
          <a:ext cx="5720612" cy="1856061"/>
        </p:xfrm>
        <a:graphic>
          <a:graphicData uri="http://schemas.openxmlformats.org/drawingml/2006/table">
            <a:tbl>
              <a:tblPr/>
              <a:tblGrid>
                <a:gridCol w="26447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2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5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VANF (12%)</a:t>
                      </a:r>
                      <a:endParaRPr lang="es-UY" sz="14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 baseline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TIRF</a:t>
                      </a:r>
                      <a:endParaRPr lang="es-UY" sz="1400" baseline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>
                          <a:latin typeface="Calibri"/>
                          <a:ea typeface="Calibri"/>
                          <a:cs typeface="Times New Roman"/>
                        </a:rPr>
                        <a:t>Escenario Histórico/Bajo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-US$ 51.646.347</a:t>
                      </a:r>
                      <a:endParaRPr lang="es-UY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</a:rPr>
                        <a:t>0,6%</a:t>
                      </a:r>
                      <a:endParaRPr lang="es-UY" sz="14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6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UY" sz="1400" b="1">
                          <a:latin typeface="Calibri"/>
                          <a:ea typeface="Calibri"/>
                          <a:cs typeface="Times New Roman"/>
                        </a:rPr>
                        <a:t>Escenario Medio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US$ 2.640.827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UY" sz="14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</a:rPr>
                        <a:t>5,2%</a:t>
                      </a:r>
                      <a:endParaRPr lang="es-UY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74" name="273 Imagen" descr="sensibilidad financie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659" y="3785616"/>
            <a:ext cx="5742432" cy="270052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Indicadores</a:t>
            </a:r>
            <a:endParaRPr lang="en-US" dirty="0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Análisis probabilístico de riesgo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652;p91"/>
          <p:cNvSpPr txBox="1">
            <a:spLocks noChangeArrowheads="1"/>
          </p:cNvSpPr>
          <p:nvPr/>
        </p:nvSpPr>
        <p:spPr bwMode="auto">
          <a:xfrm>
            <a:off x="1418321" y="278354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1 - Se analiza la probabilidad de que el VANE sea positivo (Proyecto rentable desde el punto de vista socioeconómico)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UY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UY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2 - </a:t>
            </a: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Del análisis surge que la probabilidad para que la TIRE sea mayor o igual a 19,9% (Escenario Medio) es de un 23%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MX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2395" y="0"/>
            <a:ext cx="6069605" cy="3290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0834" y="3317965"/>
            <a:ext cx="6061166" cy="33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10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271363" name="Google Shape;888;p102"/>
          <p:cNvCxnSpPr>
            <a:cxnSpLocks noChangeShapeType="1"/>
          </p:cNvCxnSpPr>
          <p:nvPr/>
        </p:nvCxnSpPr>
        <p:spPr bwMode="auto">
          <a:xfrm rot="10800000" flipH="1">
            <a:off x="6111875" y="2311400"/>
            <a:ext cx="0" cy="1665288"/>
          </a:xfrm>
          <a:prstGeom prst="straightConnector1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1364" name="Google Shape;889;p102"/>
          <p:cNvCxnSpPr>
            <a:cxnSpLocks noChangeShapeType="1"/>
          </p:cNvCxnSpPr>
          <p:nvPr/>
        </p:nvCxnSpPr>
        <p:spPr bwMode="auto">
          <a:xfrm rot="10800000" flipH="1">
            <a:off x="6105525" y="-85725"/>
            <a:ext cx="0" cy="1155700"/>
          </a:xfrm>
          <a:prstGeom prst="straightConnector1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1365" name="Google Shape;890;p102"/>
          <p:cNvSpPr>
            <a:spLocks noChangeArrowheads="1"/>
          </p:cNvSpPr>
          <p:nvPr/>
        </p:nvSpPr>
        <p:spPr bwMode="auto">
          <a:xfrm>
            <a:off x="5540375" y="1119188"/>
            <a:ext cx="1143000" cy="1143000"/>
          </a:xfrm>
          <a:prstGeom prst="ellipse">
            <a:avLst/>
          </a:prstGeom>
          <a:solidFill>
            <a:srgbClr val="159CDB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71366" name="Google Shape;891;p102"/>
          <p:cNvSpPr>
            <a:spLocks noChangeArrowheads="1"/>
          </p:cNvSpPr>
          <p:nvPr/>
        </p:nvSpPr>
        <p:spPr bwMode="auto">
          <a:xfrm>
            <a:off x="5540375" y="4038600"/>
            <a:ext cx="1143000" cy="1143000"/>
          </a:xfrm>
          <a:prstGeom prst="ellipse">
            <a:avLst/>
          </a:prstGeom>
          <a:solidFill>
            <a:srgbClr val="159CDB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71367" name="Google Shape;892;p102"/>
          <p:cNvSpPr>
            <a:spLocks noChangeArrowheads="1"/>
          </p:cNvSpPr>
          <p:nvPr/>
        </p:nvSpPr>
        <p:spPr bwMode="auto">
          <a:xfrm>
            <a:off x="7407275" y="3937000"/>
            <a:ext cx="3832225" cy="141922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cxnSp>
        <p:nvCxnSpPr>
          <p:cNvPr id="271369" name="Google Shape;894;p102"/>
          <p:cNvCxnSpPr>
            <a:cxnSpLocks noChangeShapeType="1"/>
          </p:cNvCxnSpPr>
          <p:nvPr/>
        </p:nvCxnSpPr>
        <p:spPr bwMode="auto">
          <a:xfrm rot="10800000" flipH="1">
            <a:off x="6092324" y="5229225"/>
            <a:ext cx="0" cy="1628775"/>
          </a:xfrm>
          <a:prstGeom prst="straightConnector1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1370" name="Google Shape;895;p102"/>
          <p:cNvSpPr txBox="1">
            <a:spLocks noChangeArrowheads="1"/>
          </p:cNvSpPr>
          <p:nvPr/>
        </p:nvSpPr>
        <p:spPr bwMode="auto">
          <a:xfrm>
            <a:off x="7708900" y="3857625"/>
            <a:ext cx="2679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Acuerdo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“Puente Monte Caseros Bella Unión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elección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cabeceras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”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271371" name="Google Shape;896;p102"/>
          <p:cNvSpPr txBox="1">
            <a:spLocks noChangeArrowheads="1"/>
          </p:cNvSpPr>
          <p:nvPr/>
        </p:nvSpPr>
        <p:spPr bwMode="auto">
          <a:xfrm>
            <a:off x="7708900" y="4790486"/>
            <a:ext cx="2679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Artigas/Monte Caseros/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Barra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Do </a:t>
            </a:r>
            <a:r>
              <a:rPr lang="en-US" altLang="x-none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Quaraí</a:t>
            </a: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Mayo 2008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271372" name="Google Shape;897;p102"/>
          <p:cNvSpPr txBox="1">
            <a:spLocks noChangeArrowheads="1"/>
          </p:cNvSpPr>
          <p:nvPr/>
        </p:nvSpPr>
        <p:spPr bwMode="auto">
          <a:xfrm>
            <a:off x="7708900" y="1112838"/>
            <a:ext cx="26797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Declaración de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adhesión</a:t>
            </a: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Entidades</a:t>
            </a: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Gubernamentales</a:t>
            </a: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y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ONGs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271373" name="Google Shape;898;p102"/>
          <p:cNvSpPr txBox="1">
            <a:spLocks noChangeArrowheads="1"/>
          </p:cNvSpPr>
          <p:nvPr/>
        </p:nvSpPr>
        <p:spPr bwMode="auto">
          <a:xfrm>
            <a:off x="7708900" y="1993446"/>
            <a:ext cx="26797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Bella Unión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Mayo 2008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271381" name="Google Shape;906;p102"/>
          <p:cNvSpPr>
            <a:spLocks/>
          </p:cNvSpPr>
          <p:nvPr/>
        </p:nvSpPr>
        <p:spPr bwMode="auto">
          <a:xfrm>
            <a:off x="5908675" y="4432300"/>
            <a:ext cx="406400" cy="295275"/>
          </a:xfrm>
          <a:custGeom>
            <a:avLst/>
            <a:gdLst>
              <a:gd name="T0" fmla="*/ 15897 w 21556"/>
              <a:gd name="T1" fmla="*/ 21600 h 21600"/>
              <a:gd name="T2" fmla="*/ 4176 w 21556"/>
              <a:gd name="T3" fmla="*/ 21600 h 21600"/>
              <a:gd name="T4" fmla="*/ 0 w 21556"/>
              <a:gd name="T5" fmla="*/ 15828 h 21600"/>
              <a:gd name="T6" fmla="*/ 3009 w 21556"/>
              <a:gd name="T7" fmla="*/ 10241 h 21600"/>
              <a:gd name="T8" fmla="*/ 10778 w 21556"/>
              <a:gd name="T9" fmla="*/ 0 h 21600"/>
              <a:gd name="T10" fmla="*/ 17873 w 21556"/>
              <a:gd name="T11" fmla="*/ 6331 h 21600"/>
              <a:gd name="T12" fmla="*/ 21555 w 21556"/>
              <a:gd name="T13" fmla="*/ 13717 h 21600"/>
              <a:gd name="T14" fmla="*/ 15897 w 21556"/>
              <a:gd name="T15" fmla="*/ 21600 h 21600"/>
              <a:gd name="T16" fmla="*/ 10778 w 21556"/>
              <a:gd name="T17" fmla="*/ 1614 h 21600"/>
              <a:gd name="T18" fmla="*/ 4131 w 21556"/>
              <a:gd name="T19" fmla="*/ 10800 h 21600"/>
              <a:gd name="T20" fmla="*/ 4131 w 21556"/>
              <a:gd name="T21" fmla="*/ 10862 h 21600"/>
              <a:gd name="T22" fmla="*/ 3637 w 21556"/>
              <a:gd name="T23" fmla="*/ 11731 h 21600"/>
              <a:gd name="T24" fmla="*/ 1123 w 21556"/>
              <a:gd name="T25" fmla="*/ 15890 h 21600"/>
              <a:gd name="T26" fmla="*/ 4176 w 21556"/>
              <a:gd name="T27" fmla="*/ 20110 h 21600"/>
              <a:gd name="T28" fmla="*/ 15897 w 21556"/>
              <a:gd name="T29" fmla="*/ 20110 h 21600"/>
              <a:gd name="T30" fmla="*/ 20432 w 21556"/>
              <a:gd name="T31" fmla="*/ 13841 h 21600"/>
              <a:gd name="T32" fmla="*/ 17289 w 21556"/>
              <a:gd name="T33" fmla="*/ 7883 h 21600"/>
              <a:gd name="T34" fmla="*/ 16930 w 21556"/>
              <a:gd name="T35" fmla="*/ 7448 h 21600"/>
              <a:gd name="T36" fmla="*/ 10778 w 21556"/>
              <a:gd name="T37" fmla="*/ 1614 h 21600"/>
              <a:gd name="T38" fmla="*/ 0 w 21556"/>
              <a:gd name="T39" fmla="*/ 0 h 21600"/>
              <a:gd name="T40" fmla="*/ 21556 w 21556"/>
              <a:gd name="T4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T38" t="T39" r="T40" b="T41"/>
            <a:pathLst>
              <a:path w="21556" h="21600" extrusionOk="0">
                <a:moveTo>
                  <a:pt x="15897" y="21600"/>
                </a:moveTo>
                <a:lnTo>
                  <a:pt x="4176" y="21600"/>
                </a:lnTo>
                <a:cubicBezTo>
                  <a:pt x="1886" y="21600"/>
                  <a:pt x="0" y="18993"/>
                  <a:pt x="0" y="15828"/>
                </a:cubicBezTo>
                <a:cubicBezTo>
                  <a:pt x="0" y="13221"/>
                  <a:pt x="1257" y="10986"/>
                  <a:pt x="3009" y="10241"/>
                </a:cubicBezTo>
                <a:cubicBezTo>
                  <a:pt x="3233" y="4531"/>
                  <a:pt x="6646" y="0"/>
                  <a:pt x="10778" y="0"/>
                </a:cubicBezTo>
                <a:cubicBezTo>
                  <a:pt x="13876" y="0"/>
                  <a:pt x="16615" y="2483"/>
                  <a:pt x="17873" y="6331"/>
                </a:cubicBezTo>
                <a:cubicBezTo>
                  <a:pt x="20073" y="7448"/>
                  <a:pt x="21555" y="10366"/>
                  <a:pt x="21555" y="13717"/>
                </a:cubicBezTo>
                <a:cubicBezTo>
                  <a:pt x="21600" y="18124"/>
                  <a:pt x="19040" y="21600"/>
                  <a:pt x="15897" y="21600"/>
                </a:cubicBezTo>
                <a:close/>
                <a:moveTo>
                  <a:pt x="10778" y="1614"/>
                </a:moveTo>
                <a:cubicBezTo>
                  <a:pt x="7095" y="1614"/>
                  <a:pt x="4131" y="5710"/>
                  <a:pt x="4131" y="10800"/>
                </a:cubicBezTo>
                <a:lnTo>
                  <a:pt x="4131" y="10862"/>
                </a:lnTo>
                <a:cubicBezTo>
                  <a:pt x="4131" y="11297"/>
                  <a:pt x="3952" y="11607"/>
                  <a:pt x="3637" y="11731"/>
                </a:cubicBezTo>
                <a:cubicBezTo>
                  <a:pt x="2155" y="12103"/>
                  <a:pt x="1123" y="13841"/>
                  <a:pt x="1123" y="15890"/>
                </a:cubicBezTo>
                <a:cubicBezTo>
                  <a:pt x="1123" y="18186"/>
                  <a:pt x="2470" y="20110"/>
                  <a:pt x="4176" y="20110"/>
                </a:cubicBezTo>
                <a:lnTo>
                  <a:pt x="15897" y="20110"/>
                </a:lnTo>
                <a:cubicBezTo>
                  <a:pt x="18412" y="20110"/>
                  <a:pt x="20432" y="17317"/>
                  <a:pt x="20432" y="13841"/>
                </a:cubicBezTo>
                <a:cubicBezTo>
                  <a:pt x="20432" y="11110"/>
                  <a:pt x="19175" y="8690"/>
                  <a:pt x="17289" y="7883"/>
                </a:cubicBezTo>
                <a:cubicBezTo>
                  <a:pt x="17109" y="7821"/>
                  <a:pt x="16975" y="7634"/>
                  <a:pt x="16930" y="7448"/>
                </a:cubicBezTo>
                <a:cubicBezTo>
                  <a:pt x="15897" y="3848"/>
                  <a:pt x="13517" y="1614"/>
                  <a:pt x="10778" y="16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271382" name="Google Shape;907;p102"/>
          <p:cNvSpPr>
            <a:spLocks/>
          </p:cNvSpPr>
          <p:nvPr/>
        </p:nvSpPr>
        <p:spPr bwMode="auto">
          <a:xfrm>
            <a:off x="5902325" y="1474788"/>
            <a:ext cx="406400" cy="406400"/>
          </a:xfrm>
          <a:custGeom>
            <a:avLst/>
            <a:gdLst>
              <a:gd name="T0" fmla="*/ 9838 w 19680"/>
              <a:gd name="T1" fmla="*/ 0 h 21600"/>
              <a:gd name="T2" fmla="*/ 2895 w 19680"/>
              <a:gd name="T3" fmla="*/ 3182 h 21600"/>
              <a:gd name="T4" fmla="*/ 2895 w 19680"/>
              <a:gd name="T5" fmla="*/ 18446 h 21600"/>
              <a:gd name="T6" fmla="*/ 9876 w 19680"/>
              <a:gd name="T7" fmla="*/ 21600 h 21600"/>
              <a:gd name="T8" fmla="*/ 16857 w 19680"/>
              <a:gd name="T9" fmla="*/ 18446 h 21600"/>
              <a:gd name="T10" fmla="*/ 16806 w 19680"/>
              <a:gd name="T11" fmla="*/ 3182 h 21600"/>
              <a:gd name="T12" fmla="*/ 9838 w 19680"/>
              <a:gd name="T13" fmla="*/ 0 h 21600"/>
              <a:gd name="T14" fmla="*/ 9825 w 19680"/>
              <a:gd name="T15" fmla="*/ 1155 h 21600"/>
              <a:gd name="T16" fmla="*/ 16036 w 19680"/>
              <a:gd name="T17" fmla="*/ 3985 h 21600"/>
              <a:gd name="T18" fmla="*/ 16074 w 19680"/>
              <a:gd name="T19" fmla="*/ 17643 h 21600"/>
              <a:gd name="T20" fmla="*/ 3627 w 19680"/>
              <a:gd name="T21" fmla="*/ 17643 h 21600"/>
              <a:gd name="T22" fmla="*/ 3627 w 19680"/>
              <a:gd name="T23" fmla="*/ 3985 h 21600"/>
              <a:gd name="T24" fmla="*/ 9825 w 19680"/>
              <a:gd name="T25" fmla="*/ 1155 h 21600"/>
              <a:gd name="T26" fmla="*/ 13187 w 19680"/>
              <a:gd name="T27" fmla="*/ 6421 h 21600"/>
              <a:gd name="T28" fmla="*/ 7926 w 19680"/>
              <a:gd name="T29" fmla="*/ 8364 h 21600"/>
              <a:gd name="T30" fmla="*/ 7605 w 19680"/>
              <a:gd name="T31" fmla="*/ 8716 h 21600"/>
              <a:gd name="T32" fmla="*/ 5834 w 19680"/>
              <a:gd name="T33" fmla="*/ 14489 h 21600"/>
              <a:gd name="T34" fmla="*/ 5962 w 19680"/>
              <a:gd name="T35" fmla="*/ 15066 h 21600"/>
              <a:gd name="T36" fmla="*/ 6321 w 19680"/>
              <a:gd name="T37" fmla="*/ 15250 h 21600"/>
              <a:gd name="T38" fmla="*/ 6488 w 19680"/>
              <a:gd name="T39" fmla="*/ 15207 h 21600"/>
              <a:gd name="T40" fmla="*/ 11750 w 19680"/>
              <a:gd name="T41" fmla="*/ 13264 h 21600"/>
              <a:gd name="T42" fmla="*/ 12071 w 19680"/>
              <a:gd name="T43" fmla="*/ 12912 h 21600"/>
              <a:gd name="T44" fmla="*/ 13841 w 19680"/>
              <a:gd name="T45" fmla="*/ 7139 h 21600"/>
              <a:gd name="T46" fmla="*/ 13713 w 19680"/>
              <a:gd name="T47" fmla="*/ 6562 h 21600"/>
              <a:gd name="T48" fmla="*/ 13187 w 19680"/>
              <a:gd name="T49" fmla="*/ 6421 h 21600"/>
              <a:gd name="T50" fmla="*/ 12481 w 19680"/>
              <a:gd name="T51" fmla="*/ 7857 h 21600"/>
              <a:gd name="T52" fmla="*/ 11172 w 19680"/>
              <a:gd name="T53" fmla="*/ 12236 h 21600"/>
              <a:gd name="T54" fmla="*/ 7194 w 19680"/>
              <a:gd name="T55" fmla="*/ 13672 h 21600"/>
              <a:gd name="T56" fmla="*/ 8503 w 19680"/>
              <a:gd name="T57" fmla="*/ 9307 h 21600"/>
              <a:gd name="T58" fmla="*/ 12481 w 19680"/>
              <a:gd name="T59" fmla="*/ 7857 h 21600"/>
              <a:gd name="T60" fmla="*/ 0 w 19680"/>
              <a:gd name="T61" fmla="*/ 0 h 21600"/>
              <a:gd name="T62" fmla="*/ 19680 w 19680"/>
              <a:gd name="T63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T60" t="T61" r="T62" b="T63"/>
            <a:pathLst>
              <a:path w="19680" h="21600" extrusionOk="0">
                <a:moveTo>
                  <a:pt x="9838" y="0"/>
                </a:moveTo>
                <a:cubicBezTo>
                  <a:pt x="7317" y="0"/>
                  <a:pt x="4805" y="1065"/>
                  <a:pt x="2895" y="3182"/>
                </a:cubicBezTo>
                <a:cubicBezTo>
                  <a:pt x="-965" y="7418"/>
                  <a:pt x="-965" y="14255"/>
                  <a:pt x="2895" y="18446"/>
                </a:cubicBezTo>
                <a:cubicBezTo>
                  <a:pt x="4825" y="20564"/>
                  <a:pt x="7330" y="21600"/>
                  <a:pt x="9876" y="21600"/>
                </a:cubicBezTo>
                <a:cubicBezTo>
                  <a:pt x="12381" y="21600"/>
                  <a:pt x="14927" y="20564"/>
                  <a:pt x="16857" y="18446"/>
                </a:cubicBezTo>
                <a:cubicBezTo>
                  <a:pt x="20635" y="14255"/>
                  <a:pt x="20625" y="7418"/>
                  <a:pt x="16806" y="3182"/>
                </a:cubicBezTo>
                <a:cubicBezTo>
                  <a:pt x="14876" y="1065"/>
                  <a:pt x="12358" y="0"/>
                  <a:pt x="9838" y="0"/>
                </a:cubicBezTo>
                <a:close/>
                <a:moveTo>
                  <a:pt x="9825" y="1155"/>
                </a:moveTo>
                <a:cubicBezTo>
                  <a:pt x="12083" y="1155"/>
                  <a:pt x="14352" y="2092"/>
                  <a:pt x="16036" y="3985"/>
                </a:cubicBezTo>
                <a:cubicBezTo>
                  <a:pt x="19485" y="7770"/>
                  <a:pt x="19483" y="13903"/>
                  <a:pt x="16074" y="17643"/>
                </a:cubicBezTo>
                <a:cubicBezTo>
                  <a:pt x="12625" y="21428"/>
                  <a:pt x="7076" y="21428"/>
                  <a:pt x="3627" y="17643"/>
                </a:cubicBezTo>
                <a:cubicBezTo>
                  <a:pt x="177" y="13858"/>
                  <a:pt x="177" y="7770"/>
                  <a:pt x="3627" y="3985"/>
                </a:cubicBezTo>
                <a:cubicBezTo>
                  <a:pt x="5351" y="2092"/>
                  <a:pt x="7607" y="1155"/>
                  <a:pt x="9825" y="1155"/>
                </a:cubicBezTo>
                <a:close/>
                <a:moveTo>
                  <a:pt x="13187" y="6421"/>
                </a:moveTo>
                <a:lnTo>
                  <a:pt x="7926" y="8364"/>
                </a:lnTo>
                <a:cubicBezTo>
                  <a:pt x="7761" y="8409"/>
                  <a:pt x="7646" y="8536"/>
                  <a:pt x="7605" y="8716"/>
                </a:cubicBezTo>
                <a:lnTo>
                  <a:pt x="5834" y="14489"/>
                </a:lnTo>
                <a:cubicBezTo>
                  <a:pt x="5752" y="14714"/>
                  <a:pt x="5839" y="14931"/>
                  <a:pt x="5962" y="15066"/>
                </a:cubicBezTo>
                <a:cubicBezTo>
                  <a:pt x="6044" y="15157"/>
                  <a:pt x="6198" y="15250"/>
                  <a:pt x="6321" y="15250"/>
                </a:cubicBezTo>
                <a:cubicBezTo>
                  <a:pt x="6363" y="15250"/>
                  <a:pt x="6447" y="15252"/>
                  <a:pt x="6488" y="15207"/>
                </a:cubicBezTo>
                <a:lnTo>
                  <a:pt x="11750" y="13264"/>
                </a:lnTo>
                <a:cubicBezTo>
                  <a:pt x="11914" y="13219"/>
                  <a:pt x="12029" y="13092"/>
                  <a:pt x="12071" y="12912"/>
                </a:cubicBezTo>
                <a:lnTo>
                  <a:pt x="13841" y="7139"/>
                </a:lnTo>
                <a:cubicBezTo>
                  <a:pt x="13924" y="6914"/>
                  <a:pt x="13836" y="6697"/>
                  <a:pt x="13713" y="6562"/>
                </a:cubicBezTo>
                <a:cubicBezTo>
                  <a:pt x="13590" y="6381"/>
                  <a:pt x="13392" y="6331"/>
                  <a:pt x="13187" y="6421"/>
                </a:cubicBezTo>
                <a:close/>
                <a:moveTo>
                  <a:pt x="12481" y="7857"/>
                </a:moveTo>
                <a:lnTo>
                  <a:pt x="11172" y="12236"/>
                </a:lnTo>
                <a:lnTo>
                  <a:pt x="7194" y="13672"/>
                </a:lnTo>
                <a:lnTo>
                  <a:pt x="8503" y="9307"/>
                </a:lnTo>
                <a:lnTo>
                  <a:pt x="12481" y="78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7" name="Google Shape;879;p101"/>
          <p:cNvSpPr>
            <a:spLocks noChangeArrowheads="1"/>
          </p:cNvSpPr>
          <p:nvPr/>
        </p:nvSpPr>
        <p:spPr bwMode="auto">
          <a:xfrm>
            <a:off x="715616" y="3924300"/>
            <a:ext cx="3400772" cy="142081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18" name="Google Shape;880;p101"/>
          <p:cNvSpPr txBox="1">
            <a:spLocks noChangeArrowheads="1"/>
          </p:cNvSpPr>
          <p:nvPr/>
        </p:nvSpPr>
        <p:spPr bwMode="auto">
          <a:xfrm>
            <a:off x="1245463" y="4108677"/>
            <a:ext cx="25273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Evolución histórica de intenciones de integración mediante un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puente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entre Monte Caseros y Bella Unión.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19" name="Google Shape;108;p12"/>
          <p:cNvSpPr txBox="1">
            <a:spLocks noGrp="1"/>
          </p:cNvSpPr>
          <p:nvPr>
            <p:ph type="title"/>
          </p:nvPr>
        </p:nvSpPr>
        <p:spPr>
          <a:xfrm>
            <a:off x="715616" y="894522"/>
            <a:ext cx="8282127" cy="417444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Lato" charset="0"/>
              <a:buNone/>
            </a:pPr>
            <a:r>
              <a:rPr lang="en-US" altLang="x-none" err="1">
                <a:sym typeface="Lato" charset="0"/>
              </a:rPr>
              <a:t>Antecedentes</a:t>
            </a:r>
            <a:endParaRPr lang="x-none" altLang="x-none">
              <a:sym typeface="Lato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Indicadores</a:t>
            </a:r>
            <a:endParaRPr lang="en-US" dirty="0"/>
          </a:p>
        </p:txBody>
      </p:sp>
      <p:sp>
        <p:nvSpPr>
          <p:cNvPr id="248836" name="Google Shape;649;p91"/>
          <p:cNvSpPr txBox="1">
            <a:spLocks noChangeArrowheads="1"/>
          </p:cNvSpPr>
          <p:nvPr/>
        </p:nvSpPr>
        <p:spPr bwMode="auto">
          <a:xfrm>
            <a:off x="1433095" y="2190446"/>
            <a:ext cx="3922676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s-MX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Análisis probabilístico de riesgo</a:t>
            </a:r>
          </a:p>
        </p:txBody>
      </p:sp>
      <p:sp>
        <p:nvSpPr>
          <p:cNvPr id="13" name="Google Shape;475;p8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lIns="25400" tIns="25400" rIns="25400" bIns="254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Arial"/>
              <a:buNone/>
              <a:defRPr/>
            </a:pPr>
            <a:endParaRPr sz="1550" kern="0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" name="Google Shape;652;p91"/>
          <p:cNvSpPr txBox="1">
            <a:spLocks noChangeArrowheads="1"/>
          </p:cNvSpPr>
          <p:nvPr/>
        </p:nvSpPr>
        <p:spPr bwMode="auto">
          <a:xfrm>
            <a:off x="1418321" y="2783542"/>
            <a:ext cx="458784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Variables explicativas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UY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UY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1 – Variación de la demanda de transito derivado internacional de cargas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UY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UY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2 – </a:t>
            </a: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Tiempo de procesamiento de camiones pesados en </a:t>
            </a:r>
            <a:r>
              <a:rPr lang="es-MX" altLang="x-none" err="1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Uruguayana</a:t>
            </a:r>
            <a:r>
              <a:rPr lang="es-MX" altLang="x-none">
                <a:solidFill>
                  <a:schemeClr val="tx1">
                    <a:lumMod val="65000"/>
                    <a:lumOff val="35000"/>
                  </a:schemeClr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– Paso de Los Libres (en horas)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es-MX" altLang="x-none">
              <a:solidFill>
                <a:schemeClr val="tx1">
                  <a:lumMod val="65000"/>
                  <a:lumOff val="35000"/>
                </a:schemeClr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</p:txBody>
      </p:sp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7290" y="1402080"/>
            <a:ext cx="6104709" cy="4698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aspectos</a:t>
            </a:r>
            <a:br>
              <a:rPr lang="en-US" dirty="0"/>
            </a:br>
            <a:r>
              <a:rPr lang="en-US" dirty="0" err="1"/>
              <a:t>Definiciones</a:t>
            </a:r>
            <a:endParaRPr lang="en-US" dirty="0"/>
          </a:p>
        </p:txBody>
      </p:sp>
      <p:sp>
        <p:nvSpPr>
          <p:cNvPr id="408579" name="Google Shape;2943;p169"/>
          <p:cNvSpPr txBox="1">
            <a:spLocks noChangeArrowheads="1"/>
          </p:cNvSpPr>
          <p:nvPr/>
        </p:nvSpPr>
        <p:spPr bwMode="auto">
          <a:xfrm>
            <a:off x="1381776" y="2251641"/>
            <a:ext cx="34079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Ubicación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estratégica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del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puente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.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408580" name="Google Shape;2944;p169"/>
          <p:cNvSpPr txBox="1">
            <a:spLocks noChangeArrowheads="1"/>
          </p:cNvSpPr>
          <p:nvPr/>
        </p:nvSpPr>
        <p:spPr bwMode="auto">
          <a:xfrm>
            <a:off x="989889" y="2582658"/>
            <a:ext cx="5175779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Principal fortaleza del proyecto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CIC (Comité Intergubernamental de Coordinación) – Programa Marco para la Gestión Sostenible de los Recursos Hídricos de la Cuenca del Plata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Tratado de la Cuenca del Plata – Programa Marco de Acciones Estratégicas (PMAE)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IIRSA (</a:t>
            </a: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Infraestructura Regional Suramericana)</a:t>
            </a: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– UNASUR – COSIPLAN (</a:t>
            </a: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Consejo Suramericano de Infraestructura y Planeamiento 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</a:t>
            </a:r>
            <a:endParaRPr lang="es-AR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408581" name="Google Shape;2945;p169"/>
          <p:cNvSpPr>
            <a:spLocks/>
          </p:cNvSpPr>
          <p:nvPr/>
        </p:nvSpPr>
        <p:spPr bwMode="auto">
          <a:xfrm>
            <a:off x="637238" y="2343716"/>
            <a:ext cx="406400" cy="406400"/>
          </a:xfrm>
          <a:custGeom>
            <a:avLst/>
            <a:gdLst>
              <a:gd name="T0" fmla="*/ 10793 w 21600"/>
              <a:gd name="T1" fmla="*/ 0 h 21600"/>
              <a:gd name="T2" fmla="*/ 0 w 21600"/>
              <a:gd name="T3" fmla="*/ 10793 h 21600"/>
              <a:gd name="T4" fmla="*/ 10793 w 21600"/>
              <a:gd name="T5" fmla="*/ 21600 h 21600"/>
              <a:gd name="T6" fmla="*/ 21600 w 21600"/>
              <a:gd name="T7" fmla="*/ 10793 h 21600"/>
              <a:gd name="T8" fmla="*/ 10793 w 21600"/>
              <a:gd name="T9" fmla="*/ 0 h 21600"/>
              <a:gd name="T10" fmla="*/ 10793 w 21600"/>
              <a:gd name="T11" fmla="*/ 1278 h 21600"/>
              <a:gd name="T12" fmla="*/ 20366 w 21600"/>
              <a:gd name="T13" fmla="*/ 10852 h 21600"/>
              <a:gd name="T14" fmla="*/ 10793 w 21600"/>
              <a:gd name="T15" fmla="*/ 20411 h 21600"/>
              <a:gd name="T16" fmla="*/ 1234 w 21600"/>
              <a:gd name="T17" fmla="*/ 10852 h 21600"/>
              <a:gd name="T18" fmla="*/ 10793 w 21600"/>
              <a:gd name="T19" fmla="*/ 1278 h 21600"/>
              <a:gd name="T20" fmla="*/ 9172 w 21600"/>
              <a:gd name="T21" fmla="*/ 5233 h 21600"/>
              <a:gd name="T22" fmla="*/ 8741 w 21600"/>
              <a:gd name="T23" fmla="*/ 5411 h 21600"/>
              <a:gd name="T24" fmla="*/ 8741 w 21600"/>
              <a:gd name="T25" fmla="*/ 6273 h 21600"/>
              <a:gd name="T26" fmla="*/ 13691 w 21600"/>
              <a:gd name="T27" fmla="*/ 11209 h 21600"/>
              <a:gd name="T28" fmla="*/ 8741 w 21600"/>
              <a:gd name="T29" fmla="*/ 16159 h 21600"/>
              <a:gd name="T30" fmla="*/ 8741 w 21600"/>
              <a:gd name="T31" fmla="*/ 17021 h 21600"/>
              <a:gd name="T32" fmla="*/ 9172 w 21600"/>
              <a:gd name="T33" fmla="*/ 17215 h 21600"/>
              <a:gd name="T34" fmla="*/ 9603 w 21600"/>
              <a:gd name="T35" fmla="*/ 17021 h 21600"/>
              <a:gd name="T36" fmla="*/ 15014 w 21600"/>
              <a:gd name="T37" fmla="*/ 11595 h 21600"/>
              <a:gd name="T38" fmla="*/ 15014 w 21600"/>
              <a:gd name="T39" fmla="*/ 10733 h 21600"/>
              <a:gd name="T40" fmla="*/ 9603 w 21600"/>
              <a:gd name="T41" fmla="*/ 5411 h 21600"/>
              <a:gd name="T42" fmla="*/ 9172 w 21600"/>
              <a:gd name="T43" fmla="*/ 5233 h 21600"/>
              <a:gd name="T44" fmla="*/ 0 w 21600"/>
              <a:gd name="T45" fmla="*/ 0 h 21600"/>
              <a:gd name="T46" fmla="*/ 21600 w 21600"/>
              <a:gd name="T4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21600" h="21600" extrusionOk="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132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9172" y="5233"/>
                </a:moveTo>
                <a:cubicBezTo>
                  <a:pt x="9018" y="5233"/>
                  <a:pt x="8860" y="5292"/>
                  <a:pt x="8741" y="5411"/>
                </a:cubicBezTo>
                <a:cubicBezTo>
                  <a:pt x="8503" y="5649"/>
                  <a:pt x="8503" y="6036"/>
                  <a:pt x="8741" y="6273"/>
                </a:cubicBezTo>
                <a:lnTo>
                  <a:pt x="13691" y="11209"/>
                </a:lnTo>
                <a:lnTo>
                  <a:pt x="8741" y="16159"/>
                </a:lnTo>
                <a:cubicBezTo>
                  <a:pt x="8503" y="16397"/>
                  <a:pt x="8503" y="16783"/>
                  <a:pt x="8741" y="17021"/>
                </a:cubicBezTo>
                <a:cubicBezTo>
                  <a:pt x="8884" y="17164"/>
                  <a:pt x="9029" y="17215"/>
                  <a:pt x="9172" y="17215"/>
                </a:cubicBezTo>
                <a:cubicBezTo>
                  <a:pt x="9315" y="17215"/>
                  <a:pt x="9508" y="17164"/>
                  <a:pt x="9603" y="17021"/>
                </a:cubicBezTo>
                <a:lnTo>
                  <a:pt x="15014" y="11595"/>
                </a:lnTo>
                <a:cubicBezTo>
                  <a:pt x="15252" y="11357"/>
                  <a:pt x="15252" y="10971"/>
                  <a:pt x="15014" y="10733"/>
                </a:cubicBezTo>
                <a:lnTo>
                  <a:pt x="9603" y="5411"/>
                </a:lnTo>
                <a:cubicBezTo>
                  <a:pt x="9484" y="5292"/>
                  <a:pt x="9327" y="5233"/>
                  <a:pt x="9172" y="5233"/>
                </a:cubicBezTo>
                <a:close/>
              </a:path>
            </a:pathLst>
          </a:custGeom>
          <a:solidFill>
            <a:srgbClr val="159CDB"/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/>
          </a:p>
        </p:txBody>
      </p:sp>
      <p:grpSp>
        <p:nvGrpSpPr>
          <p:cNvPr id="2" name="Google Shape;2947;p169"/>
          <p:cNvGrpSpPr>
            <a:grpSpLocks/>
          </p:cNvGrpSpPr>
          <p:nvPr/>
        </p:nvGrpSpPr>
        <p:grpSpPr bwMode="auto">
          <a:xfrm>
            <a:off x="5972176" y="-738188"/>
            <a:ext cx="4462462" cy="7712076"/>
            <a:chOff x="0" y="0"/>
            <a:chExt cx="8925514" cy="15425727"/>
          </a:xfrm>
        </p:grpSpPr>
        <p:sp>
          <p:nvSpPr>
            <p:cNvPr id="408586" name="Google Shape;2948;p169"/>
            <p:cNvSpPr>
              <a:spLocks/>
            </p:cNvSpPr>
            <p:nvPr/>
          </p:nvSpPr>
          <p:spPr bwMode="auto">
            <a:xfrm>
              <a:off x="0" y="0"/>
              <a:ext cx="8925514" cy="15425727"/>
            </a:xfrm>
            <a:custGeom>
              <a:avLst/>
              <a:gdLst>
                <a:gd name="T0" fmla="*/ 4865 w 21600"/>
                <a:gd name="T1" fmla="*/ 53 h 21554"/>
                <a:gd name="T2" fmla="*/ 4229 w 21600"/>
                <a:gd name="T3" fmla="*/ 72 h 21554"/>
                <a:gd name="T4" fmla="*/ 2539 w 21600"/>
                <a:gd name="T5" fmla="*/ 576 h 21554"/>
                <a:gd name="T6" fmla="*/ 1592 w 21600"/>
                <a:gd name="T7" fmla="*/ 1406 h 21554"/>
                <a:gd name="T8" fmla="*/ 1714 w 21600"/>
                <a:gd name="T9" fmla="*/ 2151 h 21554"/>
                <a:gd name="T10" fmla="*/ 1200 w 21600"/>
                <a:gd name="T11" fmla="*/ 2873 h 21554"/>
                <a:gd name="T12" fmla="*/ 106 w 21600"/>
                <a:gd name="T13" fmla="*/ 3566 h 21554"/>
                <a:gd name="T14" fmla="*/ 604 w 21600"/>
                <a:gd name="T15" fmla="*/ 4306 h 21554"/>
                <a:gd name="T16" fmla="*/ 1151 w 21600"/>
                <a:gd name="T17" fmla="*/ 5513 h 21554"/>
                <a:gd name="T18" fmla="*/ 1763 w 21600"/>
                <a:gd name="T19" fmla="*/ 6145 h 21554"/>
                <a:gd name="T20" fmla="*/ 2261 w 21600"/>
                <a:gd name="T21" fmla="*/ 6885 h 21554"/>
                <a:gd name="T22" fmla="*/ 3510 w 21600"/>
                <a:gd name="T23" fmla="*/ 7710 h 21554"/>
                <a:gd name="T24" fmla="*/ 5053 w 21600"/>
                <a:gd name="T25" fmla="*/ 8380 h 21554"/>
                <a:gd name="T26" fmla="*/ 5176 w 21600"/>
                <a:gd name="T27" fmla="*/ 9120 h 21554"/>
                <a:gd name="T28" fmla="*/ 5176 w 21600"/>
                <a:gd name="T29" fmla="*/ 10082 h 21554"/>
                <a:gd name="T30" fmla="*/ 4914 w 21600"/>
                <a:gd name="T31" fmla="*/ 10874 h 21554"/>
                <a:gd name="T32" fmla="*/ 4571 w 21600"/>
                <a:gd name="T33" fmla="*/ 11874 h 21554"/>
                <a:gd name="T34" fmla="*/ 4384 w 21600"/>
                <a:gd name="T35" fmla="*/ 12902 h 21554"/>
                <a:gd name="T36" fmla="*/ 3665 w 21600"/>
                <a:gd name="T37" fmla="*/ 14189 h 21554"/>
                <a:gd name="T38" fmla="*/ 3869 w 21600"/>
                <a:gd name="T39" fmla="*/ 16066 h 21554"/>
                <a:gd name="T40" fmla="*/ 2792 w 21600"/>
                <a:gd name="T41" fmla="*/ 17273 h 21554"/>
                <a:gd name="T42" fmla="*/ 2694 w 21600"/>
                <a:gd name="T43" fmla="*/ 18055 h 21554"/>
                <a:gd name="T44" fmla="*/ 2980 w 21600"/>
                <a:gd name="T45" fmla="*/ 19974 h 21554"/>
                <a:gd name="T46" fmla="*/ 4180 w 21600"/>
                <a:gd name="T47" fmla="*/ 20875 h 21554"/>
                <a:gd name="T48" fmla="*/ 6833 w 21600"/>
                <a:gd name="T49" fmla="*/ 20804 h 21554"/>
                <a:gd name="T50" fmla="*/ 5445 w 21600"/>
                <a:gd name="T51" fmla="*/ 19253 h 21554"/>
                <a:gd name="T52" fmla="*/ 6171 w 21600"/>
                <a:gd name="T53" fmla="*/ 18499 h 21554"/>
                <a:gd name="T54" fmla="*/ 5943 w 21600"/>
                <a:gd name="T55" fmla="*/ 17452 h 21554"/>
                <a:gd name="T56" fmla="*/ 7363 w 21600"/>
                <a:gd name="T57" fmla="*/ 16570 h 21554"/>
                <a:gd name="T58" fmla="*/ 8122 w 21600"/>
                <a:gd name="T59" fmla="*/ 15868 h 21554"/>
                <a:gd name="T60" fmla="*/ 8702 w 21600"/>
                <a:gd name="T61" fmla="*/ 15297 h 21554"/>
                <a:gd name="T62" fmla="*/ 9453 w 21600"/>
                <a:gd name="T63" fmla="*/ 14651 h 21554"/>
                <a:gd name="T64" fmla="*/ 11257 w 21600"/>
                <a:gd name="T65" fmla="*/ 14147 h 21554"/>
                <a:gd name="T66" fmla="*/ 10637 w 21600"/>
                <a:gd name="T67" fmla="*/ 13147 h 21554"/>
                <a:gd name="T68" fmla="*/ 11869 w 21600"/>
                <a:gd name="T69" fmla="*/ 13156 h 21554"/>
                <a:gd name="T70" fmla="*/ 13102 w 21600"/>
                <a:gd name="T71" fmla="*/ 12911 h 21554"/>
                <a:gd name="T72" fmla="*/ 13535 w 21600"/>
                <a:gd name="T73" fmla="*/ 12369 h 21554"/>
                <a:gd name="T74" fmla="*/ 15208 w 21600"/>
                <a:gd name="T75" fmla="*/ 11190 h 21554"/>
                <a:gd name="T76" fmla="*/ 15347 w 21600"/>
                <a:gd name="T77" fmla="*/ 10191 h 21554"/>
                <a:gd name="T78" fmla="*/ 16392 w 21600"/>
                <a:gd name="T79" fmla="*/ 9823 h 21554"/>
                <a:gd name="T80" fmla="*/ 18376 w 21600"/>
                <a:gd name="T81" fmla="*/ 9549 h 21554"/>
                <a:gd name="T82" fmla="*/ 18865 w 21600"/>
                <a:gd name="T83" fmla="*/ 8701 h 21554"/>
                <a:gd name="T84" fmla="*/ 19869 w 21600"/>
                <a:gd name="T85" fmla="*/ 7696 h 21554"/>
                <a:gd name="T86" fmla="*/ 21012 w 21600"/>
                <a:gd name="T87" fmla="*/ 6084 h 21554"/>
                <a:gd name="T88" fmla="*/ 20963 w 21600"/>
                <a:gd name="T89" fmla="*/ 4504 h 21554"/>
                <a:gd name="T90" fmla="*/ 18465 w 21600"/>
                <a:gd name="T91" fmla="*/ 4056 h 21554"/>
                <a:gd name="T92" fmla="*/ 17176 w 21600"/>
                <a:gd name="T93" fmla="*/ 3882 h 21554"/>
                <a:gd name="T94" fmla="*/ 15396 w 21600"/>
                <a:gd name="T95" fmla="*/ 3514 h 21554"/>
                <a:gd name="T96" fmla="*/ 14645 w 21600"/>
                <a:gd name="T97" fmla="*/ 2830 h 21554"/>
                <a:gd name="T98" fmla="*/ 13135 w 21600"/>
                <a:gd name="T99" fmla="*/ 1845 h 21554"/>
                <a:gd name="T100" fmla="*/ 12147 w 21600"/>
                <a:gd name="T101" fmla="*/ 1703 h 21554"/>
                <a:gd name="T102" fmla="*/ 10824 w 21600"/>
                <a:gd name="T103" fmla="*/ 1458 h 21554"/>
                <a:gd name="T104" fmla="*/ 10090 w 21600"/>
                <a:gd name="T105" fmla="*/ 982 h 21554"/>
                <a:gd name="T106" fmla="*/ 9576 w 21600"/>
                <a:gd name="T107" fmla="*/ 845 h 21554"/>
                <a:gd name="T108" fmla="*/ 8939 w 21600"/>
                <a:gd name="T109" fmla="*/ 576 h 21554"/>
                <a:gd name="T110" fmla="*/ 8106 w 21600"/>
                <a:gd name="T111" fmla="*/ 397 h 21554"/>
                <a:gd name="T112" fmla="*/ 7143 w 21600"/>
                <a:gd name="T113" fmla="*/ 350 h 21554"/>
                <a:gd name="T114" fmla="*/ 6302 w 21600"/>
                <a:gd name="T115" fmla="*/ 459 h 21554"/>
                <a:gd name="T116" fmla="*/ 0 w 21600"/>
                <a:gd name="T117" fmla="*/ 0 h 21554"/>
                <a:gd name="T118" fmla="*/ 21600 w 21600"/>
                <a:gd name="T119" fmla="*/ 21554 h 2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T116" t="T117" r="T118" b="T119"/>
              <a:pathLst>
                <a:path w="21600" h="21554" extrusionOk="0">
                  <a:moveTo>
                    <a:pt x="5976" y="341"/>
                  </a:moveTo>
                  <a:cubicBezTo>
                    <a:pt x="5804" y="289"/>
                    <a:pt x="5673" y="218"/>
                    <a:pt x="5518" y="152"/>
                  </a:cubicBezTo>
                  <a:cubicBezTo>
                    <a:pt x="5469" y="133"/>
                    <a:pt x="5412" y="110"/>
                    <a:pt x="5380" y="81"/>
                  </a:cubicBezTo>
                  <a:cubicBezTo>
                    <a:pt x="5224" y="11"/>
                    <a:pt x="4971" y="-46"/>
                    <a:pt x="4865" y="53"/>
                  </a:cubicBezTo>
                  <a:cubicBezTo>
                    <a:pt x="4816" y="110"/>
                    <a:pt x="4865" y="180"/>
                    <a:pt x="4914" y="242"/>
                  </a:cubicBezTo>
                  <a:cubicBezTo>
                    <a:pt x="4816" y="350"/>
                    <a:pt x="4571" y="397"/>
                    <a:pt x="4384" y="360"/>
                  </a:cubicBezTo>
                  <a:cubicBezTo>
                    <a:pt x="4318" y="260"/>
                    <a:pt x="4351" y="143"/>
                    <a:pt x="4457" y="62"/>
                  </a:cubicBezTo>
                  <a:cubicBezTo>
                    <a:pt x="4441" y="11"/>
                    <a:pt x="4286" y="25"/>
                    <a:pt x="4229" y="72"/>
                  </a:cubicBezTo>
                  <a:cubicBezTo>
                    <a:pt x="4180" y="110"/>
                    <a:pt x="4163" y="171"/>
                    <a:pt x="4114" y="209"/>
                  </a:cubicBezTo>
                  <a:cubicBezTo>
                    <a:pt x="4008" y="270"/>
                    <a:pt x="3837" y="251"/>
                    <a:pt x="3698" y="242"/>
                  </a:cubicBezTo>
                  <a:cubicBezTo>
                    <a:pt x="3412" y="232"/>
                    <a:pt x="3135" y="308"/>
                    <a:pt x="2882" y="388"/>
                  </a:cubicBezTo>
                  <a:cubicBezTo>
                    <a:pt x="2743" y="430"/>
                    <a:pt x="2571" y="487"/>
                    <a:pt x="2539" y="576"/>
                  </a:cubicBezTo>
                  <a:cubicBezTo>
                    <a:pt x="2522" y="614"/>
                    <a:pt x="2522" y="657"/>
                    <a:pt x="2506" y="694"/>
                  </a:cubicBezTo>
                  <a:cubicBezTo>
                    <a:pt x="2449" y="774"/>
                    <a:pt x="2294" y="817"/>
                    <a:pt x="2180" y="864"/>
                  </a:cubicBezTo>
                  <a:cubicBezTo>
                    <a:pt x="2057" y="916"/>
                    <a:pt x="1976" y="1029"/>
                    <a:pt x="2090" y="1081"/>
                  </a:cubicBezTo>
                  <a:cubicBezTo>
                    <a:pt x="1853" y="1090"/>
                    <a:pt x="1633" y="1270"/>
                    <a:pt x="1592" y="1406"/>
                  </a:cubicBezTo>
                  <a:cubicBezTo>
                    <a:pt x="1576" y="1468"/>
                    <a:pt x="1576" y="1534"/>
                    <a:pt x="1576" y="1595"/>
                  </a:cubicBezTo>
                  <a:cubicBezTo>
                    <a:pt x="1576" y="1684"/>
                    <a:pt x="1616" y="1774"/>
                    <a:pt x="1592" y="1873"/>
                  </a:cubicBezTo>
                  <a:cubicBezTo>
                    <a:pt x="1649" y="1882"/>
                    <a:pt x="1682" y="1901"/>
                    <a:pt x="1731" y="1911"/>
                  </a:cubicBezTo>
                  <a:cubicBezTo>
                    <a:pt x="1747" y="1991"/>
                    <a:pt x="1731" y="2071"/>
                    <a:pt x="1714" y="2151"/>
                  </a:cubicBezTo>
                  <a:cubicBezTo>
                    <a:pt x="1853" y="2151"/>
                    <a:pt x="1902" y="2250"/>
                    <a:pt x="1886" y="2326"/>
                  </a:cubicBezTo>
                  <a:cubicBezTo>
                    <a:pt x="1837" y="2467"/>
                    <a:pt x="1665" y="2576"/>
                    <a:pt x="1461" y="2623"/>
                  </a:cubicBezTo>
                  <a:cubicBezTo>
                    <a:pt x="1388" y="2632"/>
                    <a:pt x="1322" y="2642"/>
                    <a:pt x="1273" y="2675"/>
                  </a:cubicBezTo>
                  <a:cubicBezTo>
                    <a:pt x="1184" y="2722"/>
                    <a:pt x="1200" y="2807"/>
                    <a:pt x="1200" y="2873"/>
                  </a:cubicBezTo>
                  <a:cubicBezTo>
                    <a:pt x="1200" y="2943"/>
                    <a:pt x="1102" y="3028"/>
                    <a:pt x="996" y="3000"/>
                  </a:cubicBezTo>
                  <a:cubicBezTo>
                    <a:pt x="1045" y="3108"/>
                    <a:pt x="743" y="3189"/>
                    <a:pt x="620" y="3108"/>
                  </a:cubicBezTo>
                  <a:cubicBezTo>
                    <a:pt x="702" y="3198"/>
                    <a:pt x="588" y="3297"/>
                    <a:pt x="449" y="3354"/>
                  </a:cubicBezTo>
                  <a:cubicBezTo>
                    <a:pt x="310" y="3415"/>
                    <a:pt x="155" y="3467"/>
                    <a:pt x="106" y="3566"/>
                  </a:cubicBezTo>
                  <a:cubicBezTo>
                    <a:pt x="155" y="3585"/>
                    <a:pt x="212" y="3604"/>
                    <a:pt x="278" y="3622"/>
                  </a:cubicBezTo>
                  <a:cubicBezTo>
                    <a:pt x="229" y="3721"/>
                    <a:pt x="155" y="3820"/>
                    <a:pt x="106" y="3910"/>
                  </a:cubicBezTo>
                  <a:cubicBezTo>
                    <a:pt x="310" y="3919"/>
                    <a:pt x="482" y="3990"/>
                    <a:pt x="588" y="4089"/>
                  </a:cubicBezTo>
                  <a:cubicBezTo>
                    <a:pt x="653" y="4155"/>
                    <a:pt x="669" y="4245"/>
                    <a:pt x="604" y="4306"/>
                  </a:cubicBezTo>
                  <a:cubicBezTo>
                    <a:pt x="531" y="4377"/>
                    <a:pt x="359" y="4405"/>
                    <a:pt x="261" y="4344"/>
                  </a:cubicBezTo>
                  <a:cubicBezTo>
                    <a:pt x="229" y="4523"/>
                    <a:pt x="122" y="4702"/>
                    <a:pt x="0" y="4867"/>
                  </a:cubicBezTo>
                  <a:cubicBezTo>
                    <a:pt x="155" y="4910"/>
                    <a:pt x="310" y="4947"/>
                    <a:pt x="449" y="4990"/>
                  </a:cubicBezTo>
                  <a:cubicBezTo>
                    <a:pt x="498" y="5216"/>
                    <a:pt x="996" y="5306"/>
                    <a:pt x="1151" y="5513"/>
                  </a:cubicBezTo>
                  <a:cubicBezTo>
                    <a:pt x="1200" y="5603"/>
                    <a:pt x="1200" y="5692"/>
                    <a:pt x="1216" y="5777"/>
                  </a:cubicBezTo>
                  <a:cubicBezTo>
                    <a:pt x="1249" y="5867"/>
                    <a:pt x="1322" y="5966"/>
                    <a:pt x="1478" y="5985"/>
                  </a:cubicBezTo>
                  <a:cubicBezTo>
                    <a:pt x="1527" y="5999"/>
                    <a:pt x="1576" y="5999"/>
                    <a:pt x="1633" y="6008"/>
                  </a:cubicBezTo>
                  <a:cubicBezTo>
                    <a:pt x="1714" y="6027"/>
                    <a:pt x="1747" y="6098"/>
                    <a:pt x="1763" y="6145"/>
                  </a:cubicBezTo>
                  <a:cubicBezTo>
                    <a:pt x="1820" y="6272"/>
                    <a:pt x="1853" y="6404"/>
                    <a:pt x="1902" y="6541"/>
                  </a:cubicBezTo>
                  <a:cubicBezTo>
                    <a:pt x="1918" y="6569"/>
                    <a:pt x="1918" y="6602"/>
                    <a:pt x="1976" y="6621"/>
                  </a:cubicBezTo>
                  <a:cubicBezTo>
                    <a:pt x="2024" y="6640"/>
                    <a:pt x="2090" y="6631"/>
                    <a:pt x="2147" y="6640"/>
                  </a:cubicBezTo>
                  <a:cubicBezTo>
                    <a:pt x="2294" y="6668"/>
                    <a:pt x="2294" y="6800"/>
                    <a:pt x="2261" y="6885"/>
                  </a:cubicBezTo>
                  <a:cubicBezTo>
                    <a:pt x="2229" y="6975"/>
                    <a:pt x="2318" y="7116"/>
                    <a:pt x="2490" y="7093"/>
                  </a:cubicBezTo>
                  <a:cubicBezTo>
                    <a:pt x="2433" y="7225"/>
                    <a:pt x="2522" y="7361"/>
                    <a:pt x="2710" y="7432"/>
                  </a:cubicBezTo>
                  <a:cubicBezTo>
                    <a:pt x="2931" y="7512"/>
                    <a:pt x="3208" y="7569"/>
                    <a:pt x="3461" y="7560"/>
                  </a:cubicBezTo>
                  <a:lnTo>
                    <a:pt x="3510" y="7710"/>
                  </a:lnTo>
                  <a:cubicBezTo>
                    <a:pt x="3739" y="7767"/>
                    <a:pt x="3976" y="7828"/>
                    <a:pt x="4196" y="7885"/>
                  </a:cubicBezTo>
                  <a:cubicBezTo>
                    <a:pt x="4163" y="7937"/>
                    <a:pt x="4196" y="8003"/>
                    <a:pt x="4286" y="8036"/>
                  </a:cubicBezTo>
                  <a:cubicBezTo>
                    <a:pt x="4335" y="8055"/>
                    <a:pt x="4384" y="8055"/>
                    <a:pt x="4441" y="8064"/>
                  </a:cubicBezTo>
                  <a:cubicBezTo>
                    <a:pt x="4694" y="8116"/>
                    <a:pt x="4882" y="8253"/>
                    <a:pt x="5053" y="8380"/>
                  </a:cubicBezTo>
                  <a:cubicBezTo>
                    <a:pt x="5086" y="8408"/>
                    <a:pt x="5143" y="8451"/>
                    <a:pt x="5127" y="8498"/>
                  </a:cubicBezTo>
                  <a:cubicBezTo>
                    <a:pt x="5102" y="8550"/>
                    <a:pt x="5004" y="8587"/>
                    <a:pt x="5004" y="8639"/>
                  </a:cubicBezTo>
                  <a:cubicBezTo>
                    <a:pt x="5020" y="8686"/>
                    <a:pt x="5127" y="8705"/>
                    <a:pt x="5192" y="8748"/>
                  </a:cubicBezTo>
                  <a:cubicBezTo>
                    <a:pt x="5347" y="8847"/>
                    <a:pt x="5143" y="8993"/>
                    <a:pt x="5176" y="9120"/>
                  </a:cubicBezTo>
                  <a:cubicBezTo>
                    <a:pt x="5192" y="9172"/>
                    <a:pt x="5241" y="9219"/>
                    <a:pt x="5257" y="9281"/>
                  </a:cubicBezTo>
                  <a:cubicBezTo>
                    <a:pt x="5314" y="9431"/>
                    <a:pt x="5020" y="9568"/>
                    <a:pt x="5069" y="9714"/>
                  </a:cubicBezTo>
                  <a:cubicBezTo>
                    <a:pt x="5086" y="9785"/>
                    <a:pt x="5176" y="9837"/>
                    <a:pt x="5208" y="9893"/>
                  </a:cubicBezTo>
                  <a:cubicBezTo>
                    <a:pt x="5257" y="9955"/>
                    <a:pt x="5257" y="10044"/>
                    <a:pt x="5176" y="10082"/>
                  </a:cubicBezTo>
                  <a:cubicBezTo>
                    <a:pt x="5143" y="10101"/>
                    <a:pt x="5086" y="10101"/>
                    <a:pt x="5053" y="10120"/>
                  </a:cubicBezTo>
                  <a:cubicBezTo>
                    <a:pt x="5004" y="10143"/>
                    <a:pt x="4988" y="10181"/>
                    <a:pt x="4971" y="10219"/>
                  </a:cubicBezTo>
                  <a:cubicBezTo>
                    <a:pt x="4914" y="10370"/>
                    <a:pt x="4898" y="10516"/>
                    <a:pt x="4931" y="10676"/>
                  </a:cubicBezTo>
                  <a:cubicBezTo>
                    <a:pt x="4955" y="10747"/>
                    <a:pt x="4971" y="10813"/>
                    <a:pt x="4914" y="10874"/>
                  </a:cubicBezTo>
                  <a:cubicBezTo>
                    <a:pt x="4849" y="10931"/>
                    <a:pt x="4710" y="10964"/>
                    <a:pt x="4678" y="11020"/>
                  </a:cubicBezTo>
                  <a:cubicBezTo>
                    <a:pt x="4645" y="11072"/>
                    <a:pt x="4678" y="11119"/>
                    <a:pt x="4694" y="11171"/>
                  </a:cubicBezTo>
                  <a:cubicBezTo>
                    <a:pt x="4784" y="11360"/>
                    <a:pt x="4694" y="11577"/>
                    <a:pt x="4473" y="11723"/>
                  </a:cubicBezTo>
                  <a:cubicBezTo>
                    <a:pt x="4539" y="11756"/>
                    <a:pt x="4571" y="11822"/>
                    <a:pt x="4571" y="11874"/>
                  </a:cubicBezTo>
                  <a:cubicBezTo>
                    <a:pt x="4441" y="11930"/>
                    <a:pt x="4318" y="12001"/>
                    <a:pt x="4229" y="12081"/>
                  </a:cubicBezTo>
                  <a:cubicBezTo>
                    <a:pt x="4335" y="12110"/>
                    <a:pt x="4441" y="12138"/>
                    <a:pt x="4522" y="12171"/>
                  </a:cubicBezTo>
                  <a:cubicBezTo>
                    <a:pt x="4522" y="12378"/>
                    <a:pt x="4473" y="12586"/>
                    <a:pt x="4424" y="12784"/>
                  </a:cubicBezTo>
                  <a:cubicBezTo>
                    <a:pt x="4400" y="12822"/>
                    <a:pt x="4400" y="12859"/>
                    <a:pt x="4384" y="12902"/>
                  </a:cubicBezTo>
                  <a:cubicBezTo>
                    <a:pt x="4318" y="13119"/>
                    <a:pt x="4269" y="13345"/>
                    <a:pt x="4196" y="13562"/>
                  </a:cubicBezTo>
                  <a:lnTo>
                    <a:pt x="3992" y="13595"/>
                  </a:lnTo>
                  <a:cubicBezTo>
                    <a:pt x="4131" y="13670"/>
                    <a:pt x="4090" y="13812"/>
                    <a:pt x="3992" y="13911"/>
                  </a:cubicBezTo>
                  <a:cubicBezTo>
                    <a:pt x="3886" y="14010"/>
                    <a:pt x="3755" y="14090"/>
                    <a:pt x="3665" y="14189"/>
                  </a:cubicBezTo>
                  <a:cubicBezTo>
                    <a:pt x="3527" y="14373"/>
                    <a:pt x="3649" y="14580"/>
                    <a:pt x="3771" y="14769"/>
                  </a:cubicBezTo>
                  <a:cubicBezTo>
                    <a:pt x="3804" y="14821"/>
                    <a:pt x="3837" y="14868"/>
                    <a:pt x="3853" y="14920"/>
                  </a:cubicBezTo>
                  <a:cubicBezTo>
                    <a:pt x="3273" y="15226"/>
                    <a:pt x="3722" y="15858"/>
                    <a:pt x="3208" y="16193"/>
                  </a:cubicBezTo>
                  <a:cubicBezTo>
                    <a:pt x="3445" y="16245"/>
                    <a:pt x="3739" y="16193"/>
                    <a:pt x="3869" y="16066"/>
                  </a:cubicBezTo>
                  <a:cubicBezTo>
                    <a:pt x="3788" y="16235"/>
                    <a:pt x="3682" y="16400"/>
                    <a:pt x="3600" y="16561"/>
                  </a:cubicBezTo>
                  <a:cubicBezTo>
                    <a:pt x="3461" y="16580"/>
                    <a:pt x="3306" y="16570"/>
                    <a:pt x="3192" y="16523"/>
                  </a:cubicBezTo>
                  <a:cubicBezTo>
                    <a:pt x="3167" y="16688"/>
                    <a:pt x="3151" y="16867"/>
                    <a:pt x="3135" y="17037"/>
                  </a:cubicBezTo>
                  <a:cubicBezTo>
                    <a:pt x="2947" y="16976"/>
                    <a:pt x="2776" y="17145"/>
                    <a:pt x="2792" y="17273"/>
                  </a:cubicBezTo>
                  <a:cubicBezTo>
                    <a:pt x="2808" y="17400"/>
                    <a:pt x="2882" y="17551"/>
                    <a:pt x="2727" y="17640"/>
                  </a:cubicBezTo>
                  <a:cubicBezTo>
                    <a:pt x="2898" y="17598"/>
                    <a:pt x="3118" y="17640"/>
                    <a:pt x="3224" y="17739"/>
                  </a:cubicBezTo>
                  <a:cubicBezTo>
                    <a:pt x="3322" y="17838"/>
                    <a:pt x="3273" y="17966"/>
                    <a:pt x="3118" y="18037"/>
                  </a:cubicBezTo>
                  <a:cubicBezTo>
                    <a:pt x="2980" y="18046"/>
                    <a:pt x="2824" y="18046"/>
                    <a:pt x="2694" y="18055"/>
                  </a:cubicBezTo>
                  <a:cubicBezTo>
                    <a:pt x="2743" y="18282"/>
                    <a:pt x="2792" y="18508"/>
                    <a:pt x="2849" y="18748"/>
                  </a:cubicBezTo>
                  <a:cubicBezTo>
                    <a:pt x="2865" y="18805"/>
                    <a:pt x="2865" y="18857"/>
                    <a:pt x="2882" y="18914"/>
                  </a:cubicBezTo>
                  <a:cubicBezTo>
                    <a:pt x="2931" y="19130"/>
                    <a:pt x="2980" y="19352"/>
                    <a:pt x="2963" y="19578"/>
                  </a:cubicBezTo>
                  <a:cubicBezTo>
                    <a:pt x="2947" y="19715"/>
                    <a:pt x="2931" y="19847"/>
                    <a:pt x="2980" y="19974"/>
                  </a:cubicBezTo>
                  <a:cubicBezTo>
                    <a:pt x="3053" y="20102"/>
                    <a:pt x="3241" y="20220"/>
                    <a:pt x="3478" y="20210"/>
                  </a:cubicBezTo>
                  <a:cubicBezTo>
                    <a:pt x="3445" y="20361"/>
                    <a:pt x="3445" y="20559"/>
                    <a:pt x="3682" y="20616"/>
                  </a:cubicBezTo>
                  <a:cubicBezTo>
                    <a:pt x="3755" y="20635"/>
                    <a:pt x="3853" y="20635"/>
                    <a:pt x="3927" y="20658"/>
                  </a:cubicBezTo>
                  <a:cubicBezTo>
                    <a:pt x="4065" y="20696"/>
                    <a:pt x="4131" y="20795"/>
                    <a:pt x="4180" y="20875"/>
                  </a:cubicBezTo>
                  <a:cubicBezTo>
                    <a:pt x="4931" y="21101"/>
                    <a:pt x="5690" y="21328"/>
                    <a:pt x="6424" y="21554"/>
                  </a:cubicBezTo>
                  <a:cubicBezTo>
                    <a:pt x="6376" y="21347"/>
                    <a:pt x="6767" y="21205"/>
                    <a:pt x="7127" y="21172"/>
                  </a:cubicBezTo>
                  <a:cubicBezTo>
                    <a:pt x="7486" y="21144"/>
                    <a:pt x="7878" y="21130"/>
                    <a:pt x="8139" y="20993"/>
                  </a:cubicBezTo>
                  <a:cubicBezTo>
                    <a:pt x="7747" y="20875"/>
                    <a:pt x="7265" y="20875"/>
                    <a:pt x="6833" y="20804"/>
                  </a:cubicBezTo>
                  <a:cubicBezTo>
                    <a:pt x="6408" y="20734"/>
                    <a:pt x="5943" y="20569"/>
                    <a:pt x="5910" y="20309"/>
                  </a:cubicBezTo>
                  <a:cubicBezTo>
                    <a:pt x="5788" y="20352"/>
                    <a:pt x="5657" y="20290"/>
                    <a:pt x="5600" y="20210"/>
                  </a:cubicBezTo>
                  <a:cubicBezTo>
                    <a:pt x="5567" y="20139"/>
                    <a:pt x="5600" y="20064"/>
                    <a:pt x="5616" y="19984"/>
                  </a:cubicBezTo>
                  <a:cubicBezTo>
                    <a:pt x="5706" y="19734"/>
                    <a:pt x="5641" y="19479"/>
                    <a:pt x="5445" y="19253"/>
                  </a:cubicBezTo>
                  <a:cubicBezTo>
                    <a:pt x="5535" y="19229"/>
                    <a:pt x="5641" y="19201"/>
                    <a:pt x="5722" y="19182"/>
                  </a:cubicBezTo>
                  <a:cubicBezTo>
                    <a:pt x="5722" y="19102"/>
                    <a:pt x="5706" y="19031"/>
                    <a:pt x="5706" y="18956"/>
                  </a:cubicBezTo>
                  <a:cubicBezTo>
                    <a:pt x="5804" y="18914"/>
                    <a:pt x="5943" y="18904"/>
                    <a:pt x="6065" y="18923"/>
                  </a:cubicBezTo>
                  <a:cubicBezTo>
                    <a:pt x="6302" y="18866"/>
                    <a:pt x="6033" y="18626"/>
                    <a:pt x="6171" y="18499"/>
                  </a:cubicBezTo>
                  <a:cubicBezTo>
                    <a:pt x="6220" y="18451"/>
                    <a:pt x="6302" y="18433"/>
                    <a:pt x="6392" y="18400"/>
                  </a:cubicBezTo>
                  <a:cubicBezTo>
                    <a:pt x="6784" y="18272"/>
                    <a:pt x="7078" y="18037"/>
                    <a:pt x="7127" y="17777"/>
                  </a:cubicBezTo>
                  <a:cubicBezTo>
                    <a:pt x="6800" y="17749"/>
                    <a:pt x="6473" y="17678"/>
                    <a:pt x="6188" y="17589"/>
                  </a:cubicBezTo>
                  <a:cubicBezTo>
                    <a:pt x="6082" y="17560"/>
                    <a:pt x="5976" y="17523"/>
                    <a:pt x="5943" y="17452"/>
                  </a:cubicBezTo>
                  <a:cubicBezTo>
                    <a:pt x="5829" y="17244"/>
                    <a:pt x="6457" y="17136"/>
                    <a:pt x="6506" y="16919"/>
                  </a:cubicBezTo>
                  <a:cubicBezTo>
                    <a:pt x="6751" y="16858"/>
                    <a:pt x="7020" y="16848"/>
                    <a:pt x="7265" y="16886"/>
                  </a:cubicBezTo>
                  <a:cubicBezTo>
                    <a:pt x="7331" y="16829"/>
                    <a:pt x="7420" y="16768"/>
                    <a:pt x="7486" y="16712"/>
                  </a:cubicBezTo>
                  <a:cubicBezTo>
                    <a:pt x="7380" y="16712"/>
                    <a:pt x="7322" y="16622"/>
                    <a:pt x="7363" y="16570"/>
                  </a:cubicBezTo>
                  <a:cubicBezTo>
                    <a:pt x="7396" y="16523"/>
                    <a:pt x="7469" y="16462"/>
                    <a:pt x="7469" y="16400"/>
                  </a:cubicBezTo>
                  <a:cubicBezTo>
                    <a:pt x="7469" y="16325"/>
                    <a:pt x="7347" y="16235"/>
                    <a:pt x="7420" y="16165"/>
                  </a:cubicBezTo>
                  <a:cubicBezTo>
                    <a:pt x="7706" y="16146"/>
                    <a:pt x="8000" y="16155"/>
                    <a:pt x="8294" y="16193"/>
                  </a:cubicBezTo>
                  <a:cubicBezTo>
                    <a:pt x="8188" y="16094"/>
                    <a:pt x="8122" y="15976"/>
                    <a:pt x="8122" y="15868"/>
                  </a:cubicBezTo>
                  <a:cubicBezTo>
                    <a:pt x="7935" y="15948"/>
                    <a:pt x="7633" y="15858"/>
                    <a:pt x="7535" y="15740"/>
                  </a:cubicBezTo>
                  <a:cubicBezTo>
                    <a:pt x="7429" y="15622"/>
                    <a:pt x="7469" y="15471"/>
                    <a:pt x="7486" y="15344"/>
                  </a:cubicBezTo>
                  <a:cubicBezTo>
                    <a:pt x="7706" y="15382"/>
                    <a:pt x="7918" y="15443"/>
                    <a:pt x="8139" y="15462"/>
                  </a:cubicBezTo>
                  <a:cubicBezTo>
                    <a:pt x="8359" y="15481"/>
                    <a:pt x="8637" y="15424"/>
                    <a:pt x="8702" y="15297"/>
                  </a:cubicBezTo>
                  <a:cubicBezTo>
                    <a:pt x="8751" y="15306"/>
                    <a:pt x="8808" y="15316"/>
                    <a:pt x="8857" y="15335"/>
                  </a:cubicBezTo>
                  <a:cubicBezTo>
                    <a:pt x="8922" y="15198"/>
                    <a:pt x="8857" y="15047"/>
                    <a:pt x="8686" y="14948"/>
                  </a:cubicBezTo>
                  <a:cubicBezTo>
                    <a:pt x="8922" y="14877"/>
                    <a:pt x="9094" y="14722"/>
                    <a:pt x="9078" y="14561"/>
                  </a:cubicBezTo>
                  <a:cubicBezTo>
                    <a:pt x="9200" y="14514"/>
                    <a:pt x="9322" y="14623"/>
                    <a:pt x="9453" y="14651"/>
                  </a:cubicBezTo>
                  <a:cubicBezTo>
                    <a:pt x="9641" y="14693"/>
                    <a:pt x="9812" y="14580"/>
                    <a:pt x="9918" y="14486"/>
                  </a:cubicBezTo>
                  <a:cubicBezTo>
                    <a:pt x="10041" y="14594"/>
                    <a:pt x="10310" y="14571"/>
                    <a:pt x="10514" y="14543"/>
                  </a:cubicBezTo>
                  <a:cubicBezTo>
                    <a:pt x="10637" y="14524"/>
                    <a:pt x="10776" y="14505"/>
                    <a:pt x="10873" y="14462"/>
                  </a:cubicBezTo>
                  <a:cubicBezTo>
                    <a:pt x="11069" y="14396"/>
                    <a:pt x="11167" y="14264"/>
                    <a:pt x="11257" y="14147"/>
                  </a:cubicBezTo>
                  <a:cubicBezTo>
                    <a:pt x="11339" y="14038"/>
                    <a:pt x="11429" y="13901"/>
                    <a:pt x="11322" y="13793"/>
                  </a:cubicBezTo>
                  <a:cubicBezTo>
                    <a:pt x="11257" y="13732"/>
                    <a:pt x="11151" y="13694"/>
                    <a:pt x="11086" y="13633"/>
                  </a:cubicBezTo>
                  <a:cubicBezTo>
                    <a:pt x="10963" y="13534"/>
                    <a:pt x="10963" y="13406"/>
                    <a:pt x="10980" y="13288"/>
                  </a:cubicBezTo>
                  <a:cubicBezTo>
                    <a:pt x="10824" y="13336"/>
                    <a:pt x="10620" y="13246"/>
                    <a:pt x="10637" y="13147"/>
                  </a:cubicBezTo>
                  <a:cubicBezTo>
                    <a:pt x="10669" y="13100"/>
                    <a:pt x="10776" y="13057"/>
                    <a:pt x="10857" y="13071"/>
                  </a:cubicBezTo>
                  <a:cubicBezTo>
                    <a:pt x="10980" y="13109"/>
                    <a:pt x="11102" y="13156"/>
                    <a:pt x="11200" y="13199"/>
                  </a:cubicBezTo>
                  <a:cubicBezTo>
                    <a:pt x="11322" y="13237"/>
                    <a:pt x="11461" y="13288"/>
                    <a:pt x="11576" y="13246"/>
                  </a:cubicBezTo>
                  <a:cubicBezTo>
                    <a:pt x="11682" y="13218"/>
                    <a:pt x="11771" y="13137"/>
                    <a:pt x="11869" y="13156"/>
                  </a:cubicBezTo>
                  <a:cubicBezTo>
                    <a:pt x="11943" y="13166"/>
                    <a:pt x="11959" y="13218"/>
                    <a:pt x="12024" y="13246"/>
                  </a:cubicBezTo>
                  <a:cubicBezTo>
                    <a:pt x="12163" y="13307"/>
                    <a:pt x="12351" y="13199"/>
                    <a:pt x="12522" y="13189"/>
                  </a:cubicBezTo>
                  <a:cubicBezTo>
                    <a:pt x="12588" y="13189"/>
                    <a:pt x="12661" y="13208"/>
                    <a:pt x="12743" y="13208"/>
                  </a:cubicBezTo>
                  <a:cubicBezTo>
                    <a:pt x="12963" y="13208"/>
                    <a:pt x="13069" y="13038"/>
                    <a:pt x="13102" y="12911"/>
                  </a:cubicBezTo>
                  <a:cubicBezTo>
                    <a:pt x="13086" y="12883"/>
                    <a:pt x="13020" y="12859"/>
                    <a:pt x="12963" y="12873"/>
                  </a:cubicBezTo>
                  <a:cubicBezTo>
                    <a:pt x="12865" y="12784"/>
                    <a:pt x="13053" y="12685"/>
                    <a:pt x="13224" y="12642"/>
                  </a:cubicBezTo>
                  <a:cubicBezTo>
                    <a:pt x="13396" y="12605"/>
                    <a:pt x="13616" y="12534"/>
                    <a:pt x="13567" y="12435"/>
                  </a:cubicBezTo>
                  <a:cubicBezTo>
                    <a:pt x="13551" y="12416"/>
                    <a:pt x="13535" y="12397"/>
                    <a:pt x="13535" y="12369"/>
                  </a:cubicBezTo>
                  <a:cubicBezTo>
                    <a:pt x="13535" y="12336"/>
                    <a:pt x="13584" y="12317"/>
                    <a:pt x="13633" y="12298"/>
                  </a:cubicBezTo>
                  <a:cubicBezTo>
                    <a:pt x="13894" y="12209"/>
                    <a:pt x="14163" y="12119"/>
                    <a:pt x="14424" y="12029"/>
                  </a:cubicBezTo>
                  <a:cubicBezTo>
                    <a:pt x="14196" y="11912"/>
                    <a:pt x="14343" y="11676"/>
                    <a:pt x="14555" y="11544"/>
                  </a:cubicBezTo>
                  <a:cubicBezTo>
                    <a:pt x="14759" y="11416"/>
                    <a:pt x="15037" y="11327"/>
                    <a:pt x="15208" y="11190"/>
                  </a:cubicBezTo>
                  <a:cubicBezTo>
                    <a:pt x="15037" y="11171"/>
                    <a:pt x="14939" y="11053"/>
                    <a:pt x="15004" y="10964"/>
                  </a:cubicBezTo>
                  <a:cubicBezTo>
                    <a:pt x="15053" y="10903"/>
                    <a:pt x="15159" y="10855"/>
                    <a:pt x="15224" y="10794"/>
                  </a:cubicBezTo>
                  <a:cubicBezTo>
                    <a:pt x="15314" y="10695"/>
                    <a:pt x="15241" y="10587"/>
                    <a:pt x="15208" y="10478"/>
                  </a:cubicBezTo>
                  <a:cubicBezTo>
                    <a:pt x="15176" y="10370"/>
                    <a:pt x="15192" y="10242"/>
                    <a:pt x="15347" y="10191"/>
                  </a:cubicBezTo>
                  <a:cubicBezTo>
                    <a:pt x="15396" y="10172"/>
                    <a:pt x="15469" y="10172"/>
                    <a:pt x="15535" y="10153"/>
                  </a:cubicBezTo>
                  <a:cubicBezTo>
                    <a:pt x="15641" y="10120"/>
                    <a:pt x="15706" y="10054"/>
                    <a:pt x="15755" y="9993"/>
                  </a:cubicBezTo>
                  <a:cubicBezTo>
                    <a:pt x="15845" y="10011"/>
                    <a:pt x="15910" y="10021"/>
                    <a:pt x="16000" y="10044"/>
                  </a:cubicBezTo>
                  <a:cubicBezTo>
                    <a:pt x="16065" y="9936"/>
                    <a:pt x="16204" y="9804"/>
                    <a:pt x="16392" y="9823"/>
                  </a:cubicBezTo>
                  <a:cubicBezTo>
                    <a:pt x="16457" y="9837"/>
                    <a:pt x="16531" y="9865"/>
                    <a:pt x="16596" y="9856"/>
                  </a:cubicBezTo>
                  <a:cubicBezTo>
                    <a:pt x="16702" y="9846"/>
                    <a:pt x="16735" y="9785"/>
                    <a:pt x="16784" y="9738"/>
                  </a:cubicBezTo>
                  <a:cubicBezTo>
                    <a:pt x="16939" y="9578"/>
                    <a:pt x="17282" y="9488"/>
                    <a:pt x="17576" y="9530"/>
                  </a:cubicBezTo>
                  <a:cubicBezTo>
                    <a:pt x="17845" y="9559"/>
                    <a:pt x="18204" y="9677"/>
                    <a:pt x="18376" y="9549"/>
                  </a:cubicBezTo>
                  <a:cubicBezTo>
                    <a:pt x="18465" y="9488"/>
                    <a:pt x="18433" y="9398"/>
                    <a:pt x="18465" y="9318"/>
                  </a:cubicBezTo>
                  <a:cubicBezTo>
                    <a:pt x="18482" y="9243"/>
                    <a:pt x="18620" y="9153"/>
                    <a:pt x="18735" y="9191"/>
                  </a:cubicBezTo>
                  <a:cubicBezTo>
                    <a:pt x="18669" y="9101"/>
                    <a:pt x="18792" y="9012"/>
                    <a:pt x="18890" y="8936"/>
                  </a:cubicBezTo>
                  <a:cubicBezTo>
                    <a:pt x="18988" y="8861"/>
                    <a:pt x="19012" y="8724"/>
                    <a:pt x="18865" y="8701"/>
                  </a:cubicBezTo>
                  <a:cubicBezTo>
                    <a:pt x="18971" y="8705"/>
                    <a:pt x="19061" y="8630"/>
                    <a:pt x="19094" y="8559"/>
                  </a:cubicBezTo>
                  <a:cubicBezTo>
                    <a:pt x="19135" y="8488"/>
                    <a:pt x="19110" y="8408"/>
                    <a:pt x="19200" y="8342"/>
                  </a:cubicBezTo>
                  <a:cubicBezTo>
                    <a:pt x="19249" y="8300"/>
                    <a:pt x="19339" y="8271"/>
                    <a:pt x="19388" y="8234"/>
                  </a:cubicBezTo>
                  <a:cubicBezTo>
                    <a:pt x="19624" y="8073"/>
                    <a:pt x="19510" y="7748"/>
                    <a:pt x="19869" y="7696"/>
                  </a:cubicBezTo>
                  <a:cubicBezTo>
                    <a:pt x="19731" y="7578"/>
                    <a:pt x="19608" y="7470"/>
                    <a:pt x="19478" y="7352"/>
                  </a:cubicBezTo>
                  <a:cubicBezTo>
                    <a:pt x="19747" y="7262"/>
                    <a:pt x="19837" y="7046"/>
                    <a:pt x="19682" y="6895"/>
                  </a:cubicBezTo>
                  <a:cubicBezTo>
                    <a:pt x="20229" y="6739"/>
                    <a:pt x="20637" y="6442"/>
                    <a:pt x="20808" y="6098"/>
                  </a:cubicBezTo>
                  <a:cubicBezTo>
                    <a:pt x="20857" y="6136"/>
                    <a:pt x="20947" y="6117"/>
                    <a:pt x="21012" y="6084"/>
                  </a:cubicBezTo>
                  <a:cubicBezTo>
                    <a:pt x="21445" y="5909"/>
                    <a:pt x="21543" y="5570"/>
                    <a:pt x="21600" y="5263"/>
                  </a:cubicBezTo>
                  <a:cubicBezTo>
                    <a:pt x="21478" y="5244"/>
                    <a:pt x="21445" y="5164"/>
                    <a:pt x="21412" y="5098"/>
                  </a:cubicBezTo>
                  <a:cubicBezTo>
                    <a:pt x="21371" y="5037"/>
                    <a:pt x="21355" y="4990"/>
                    <a:pt x="21322" y="4928"/>
                  </a:cubicBezTo>
                  <a:cubicBezTo>
                    <a:pt x="21257" y="4768"/>
                    <a:pt x="21167" y="4613"/>
                    <a:pt x="20963" y="4504"/>
                  </a:cubicBezTo>
                  <a:cubicBezTo>
                    <a:pt x="20759" y="4396"/>
                    <a:pt x="20367" y="4405"/>
                    <a:pt x="20245" y="4542"/>
                  </a:cubicBezTo>
                  <a:cubicBezTo>
                    <a:pt x="20057" y="4363"/>
                    <a:pt x="19837" y="4165"/>
                    <a:pt x="19478" y="4136"/>
                  </a:cubicBezTo>
                  <a:cubicBezTo>
                    <a:pt x="19184" y="4108"/>
                    <a:pt x="18873" y="4198"/>
                    <a:pt x="18580" y="4155"/>
                  </a:cubicBezTo>
                  <a:cubicBezTo>
                    <a:pt x="18637" y="4117"/>
                    <a:pt x="18547" y="4056"/>
                    <a:pt x="18465" y="4056"/>
                  </a:cubicBezTo>
                  <a:cubicBezTo>
                    <a:pt x="18376" y="4056"/>
                    <a:pt x="18294" y="4080"/>
                    <a:pt x="18204" y="4089"/>
                  </a:cubicBezTo>
                  <a:cubicBezTo>
                    <a:pt x="18000" y="4117"/>
                    <a:pt x="17796" y="4056"/>
                    <a:pt x="17592" y="4047"/>
                  </a:cubicBezTo>
                  <a:cubicBezTo>
                    <a:pt x="17388" y="4037"/>
                    <a:pt x="17110" y="4089"/>
                    <a:pt x="17110" y="4216"/>
                  </a:cubicBezTo>
                  <a:cubicBezTo>
                    <a:pt x="16971" y="4117"/>
                    <a:pt x="17004" y="3957"/>
                    <a:pt x="17176" y="3882"/>
                  </a:cubicBezTo>
                  <a:cubicBezTo>
                    <a:pt x="17045" y="3792"/>
                    <a:pt x="16890" y="3717"/>
                    <a:pt x="16702" y="3665"/>
                  </a:cubicBezTo>
                  <a:cubicBezTo>
                    <a:pt x="16514" y="3618"/>
                    <a:pt x="16269" y="3613"/>
                    <a:pt x="16114" y="3693"/>
                  </a:cubicBezTo>
                  <a:cubicBezTo>
                    <a:pt x="16033" y="3594"/>
                    <a:pt x="15829" y="3533"/>
                    <a:pt x="15657" y="3552"/>
                  </a:cubicBezTo>
                  <a:cubicBezTo>
                    <a:pt x="15551" y="3566"/>
                    <a:pt x="15380" y="3575"/>
                    <a:pt x="15396" y="3514"/>
                  </a:cubicBezTo>
                  <a:cubicBezTo>
                    <a:pt x="15257" y="3575"/>
                    <a:pt x="15159" y="3651"/>
                    <a:pt x="15086" y="3750"/>
                  </a:cubicBezTo>
                  <a:cubicBezTo>
                    <a:pt x="15020" y="3641"/>
                    <a:pt x="15020" y="3514"/>
                    <a:pt x="15110" y="3415"/>
                  </a:cubicBezTo>
                  <a:lnTo>
                    <a:pt x="14490" y="3236"/>
                  </a:lnTo>
                  <a:cubicBezTo>
                    <a:pt x="14612" y="3118"/>
                    <a:pt x="14678" y="2972"/>
                    <a:pt x="14645" y="2830"/>
                  </a:cubicBezTo>
                  <a:cubicBezTo>
                    <a:pt x="14555" y="2849"/>
                    <a:pt x="14457" y="2873"/>
                    <a:pt x="14367" y="2892"/>
                  </a:cubicBezTo>
                  <a:cubicBezTo>
                    <a:pt x="14473" y="2793"/>
                    <a:pt x="14302" y="2684"/>
                    <a:pt x="14147" y="2604"/>
                  </a:cubicBezTo>
                  <a:cubicBezTo>
                    <a:pt x="13992" y="2533"/>
                    <a:pt x="13820" y="2415"/>
                    <a:pt x="13943" y="2316"/>
                  </a:cubicBezTo>
                  <a:cubicBezTo>
                    <a:pt x="13804" y="2118"/>
                    <a:pt x="13445" y="1953"/>
                    <a:pt x="13135" y="1845"/>
                  </a:cubicBezTo>
                  <a:cubicBezTo>
                    <a:pt x="13037" y="1802"/>
                    <a:pt x="12931" y="1774"/>
                    <a:pt x="12808" y="1755"/>
                  </a:cubicBezTo>
                  <a:cubicBezTo>
                    <a:pt x="12776" y="1694"/>
                    <a:pt x="12661" y="1684"/>
                    <a:pt x="12555" y="1684"/>
                  </a:cubicBezTo>
                  <a:cubicBezTo>
                    <a:pt x="12449" y="1694"/>
                    <a:pt x="12351" y="1703"/>
                    <a:pt x="12261" y="1675"/>
                  </a:cubicBezTo>
                  <a:cubicBezTo>
                    <a:pt x="12261" y="1703"/>
                    <a:pt x="12196" y="1703"/>
                    <a:pt x="12147" y="1703"/>
                  </a:cubicBezTo>
                  <a:cubicBezTo>
                    <a:pt x="11853" y="1684"/>
                    <a:pt x="11559" y="1675"/>
                    <a:pt x="11273" y="1656"/>
                  </a:cubicBezTo>
                  <a:cubicBezTo>
                    <a:pt x="11233" y="1656"/>
                    <a:pt x="11200" y="1656"/>
                    <a:pt x="11167" y="1633"/>
                  </a:cubicBezTo>
                  <a:cubicBezTo>
                    <a:pt x="11135" y="1623"/>
                    <a:pt x="11135" y="1595"/>
                    <a:pt x="11118" y="1585"/>
                  </a:cubicBezTo>
                  <a:cubicBezTo>
                    <a:pt x="11045" y="1524"/>
                    <a:pt x="10857" y="1524"/>
                    <a:pt x="10824" y="1458"/>
                  </a:cubicBezTo>
                  <a:cubicBezTo>
                    <a:pt x="10808" y="1425"/>
                    <a:pt x="10841" y="1397"/>
                    <a:pt x="10824" y="1369"/>
                  </a:cubicBezTo>
                  <a:cubicBezTo>
                    <a:pt x="10792" y="1326"/>
                    <a:pt x="10686" y="1340"/>
                    <a:pt x="10604" y="1317"/>
                  </a:cubicBezTo>
                  <a:cubicBezTo>
                    <a:pt x="10465" y="1288"/>
                    <a:pt x="10465" y="1171"/>
                    <a:pt x="10367" y="1109"/>
                  </a:cubicBezTo>
                  <a:cubicBezTo>
                    <a:pt x="10278" y="1062"/>
                    <a:pt x="10139" y="1053"/>
                    <a:pt x="10090" y="982"/>
                  </a:cubicBezTo>
                  <a:cubicBezTo>
                    <a:pt x="10090" y="972"/>
                    <a:pt x="10073" y="963"/>
                    <a:pt x="10073" y="963"/>
                  </a:cubicBezTo>
                  <a:cubicBezTo>
                    <a:pt x="10041" y="944"/>
                    <a:pt x="9967" y="972"/>
                    <a:pt x="9935" y="991"/>
                  </a:cubicBezTo>
                  <a:cubicBezTo>
                    <a:pt x="9869" y="1020"/>
                    <a:pt x="9763" y="1010"/>
                    <a:pt x="9698" y="972"/>
                  </a:cubicBezTo>
                  <a:cubicBezTo>
                    <a:pt x="9624" y="935"/>
                    <a:pt x="9592" y="892"/>
                    <a:pt x="9576" y="845"/>
                  </a:cubicBezTo>
                  <a:cubicBezTo>
                    <a:pt x="9527" y="746"/>
                    <a:pt x="9510" y="638"/>
                    <a:pt x="9510" y="529"/>
                  </a:cubicBezTo>
                  <a:cubicBezTo>
                    <a:pt x="9420" y="506"/>
                    <a:pt x="9331" y="548"/>
                    <a:pt x="9265" y="586"/>
                  </a:cubicBezTo>
                  <a:cubicBezTo>
                    <a:pt x="9192" y="624"/>
                    <a:pt x="9094" y="666"/>
                    <a:pt x="9029" y="624"/>
                  </a:cubicBezTo>
                  <a:cubicBezTo>
                    <a:pt x="8996" y="614"/>
                    <a:pt x="8971" y="586"/>
                    <a:pt x="8939" y="576"/>
                  </a:cubicBezTo>
                  <a:cubicBezTo>
                    <a:pt x="8898" y="567"/>
                    <a:pt x="8873" y="576"/>
                    <a:pt x="8841" y="576"/>
                  </a:cubicBezTo>
                  <a:cubicBezTo>
                    <a:pt x="8686" y="567"/>
                    <a:pt x="8686" y="416"/>
                    <a:pt x="8547" y="397"/>
                  </a:cubicBezTo>
                  <a:cubicBezTo>
                    <a:pt x="8465" y="388"/>
                    <a:pt x="8376" y="440"/>
                    <a:pt x="8278" y="430"/>
                  </a:cubicBezTo>
                  <a:cubicBezTo>
                    <a:pt x="8220" y="430"/>
                    <a:pt x="8171" y="397"/>
                    <a:pt x="8106" y="397"/>
                  </a:cubicBezTo>
                  <a:cubicBezTo>
                    <a:pt x="7935" y="397"/>
                    <a:pt x="7935" y="567"/>
                    <a:pt x="7763" y="595"/>
                  </a:cubicBezTo>
                  <a:cubicBezTo>
                    <a:pt x="7690" y="605"/>
                    <a:pt x="7624" y="595"/>
                    <a:pt x="7576" y="576"/>
                  </a:cubicBezTo>
                  <a:cubicBezTo>
                    <a:pt x="7420" y="539"/>
                    <a:pt x="7265" y="496"/>
                    <a:pt x="7192" y="407"/>
                  </a:cubicBezTo>
                  <a:lnTo>
                    <a:pt x="7143" y="350"/>
                  </a:lnTo>
                  <a:cubicBezTo>
                    <a:pt x="7110" y="331"/>
                    <a:pt x="7045" y="317"/>
                    <a:pt x="6988" y="317"/>
                  </a:cubicBezTo>
                  <a:cubicBezTo>
                    <a:pt x="6873" y="317"/>
                    <a:pt x="6767" y="360"/>
                    <a:pt x="6702" y="407"/>
                  </a:cubicBezTo>
                  <a:cubicBezTo>
                    <a:pt x="6580" y="430"/>
                    <a:pt x="6441" y="350"/>
                    <a:pt x="6359" y="407"/>
                  </a:cubicBezTo>
                  <a:cubicBezTo>
                    <a:pt x="6343" y="416"/>
                    <a:pt x="6335" y="449"/>
                    <a:pt x="6302" y="459"/>
                  </a:cubicBezTo>
                  <a:cubicBezTo>
                    <a:pt x="6261" y="468"/>
                    <a:pt x="6237" y="468"/>
                    <a:pt x="6204" y="459"/>
                  </a:cubicBezTo>
                  <a:cubicBezTo>
                    <a:pt x="6033" y="459"/>
                    <a:pt x="5927" y="407"/>
                    <a:pt x="5976" y="341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2850" tIns="22850" rIns="22850" bIns="22850" anchor="ctr"/>
            <a:lstStyle/>
            <a:p>
              <a:endParaRPr lang="en-US"/>
            </a:p>
          </p:txBody>
        </p:sp>
        <p:sp>
          <p:nvSpPr>
            <p:cNvPr id="408587" name="Google Shape;2949;p169"/>
            <p:cNvSpPr>
              <a:spLocks/>
            </p:cNvSpPr>
            <p:nvPr/>
          </p:nvSpPr>
          <p:spPr bwMode="auto">
            <a:xfrm>
              <a:off x="3779899" y="13826813"/>
              <a:ext cx="752210" cy="482768"/>
            </a:xfrm>
            <a:custGeom>
              <a:avLst/>
              <a:gdLst>
                <a:gd name="T0" fmla="*/ 2604 w 21504"/>
                <a:gd name="T1" fmla="*/ 1746 h 21382"/>
                <a:gd name="T2" fmla="*/ 2796 w 21504"/>
                <a:gd name="T3" fmla="*/ 2954 h 21382"/>
                <a:gd name="T4" fmla="*/ 3568 w 21504"/>
                <a:gd name="T5" fmla="*/ 3558 h 21382"/>
                <a:gd name="T6" fmla="*/ 4050 w 21504"/>
                <a:gd name="T7" fmla="*/ 7032 h 21382"/>
                <a:gd name="T8" fmla="*/ 1157 w 21504"/>
                <a:gd name="T9" fmla="*/ 8996 h 21382"/>
                <a:gd name="T10" fmla="*/ 0 w 21504"/>
                <a:gd name="T11" fmla="*/ 13074 h 21382"/>
                <a:gd name="T12" fmla="*/ 964 w 21504"/>
                <a:gd name="T13" fmla="*/ 14736 h 21382"/>
                <a:gd name="T14" fmla="*/ 3568 w 21504"/>
                <a:gd name="T15" fmla="*/ 15642 h 21382"/>
                <a:gd name="T16" fmla="*/ 4050 w 21504"/>
                <a:gd name="T17" fmla="*/ 16246 h 21382"/>
                <a:gd name="T18" fmla="*/ 4821 w 21504"/>
                <a:gd name="T19" fmla="*/ 15944 h 21382"/>
                <a:gd name="T20" fmla="*/ 7039 w 21504"/>
                <a:gd name="T21" fmla="*/ 15944 h 21382"/>
                <a:gd name="T22" fmla="*/ 7618 w 21504"/>
                <a:gd name="T23" fmla="*/ 16246 h 21382"/>
                <a:gd name="T24" fmla="*/ 8679 w 21504"/>
                <a:gd name="T25" fmla="*/ 15944 h 21382"/>
                <a:gd name="T26" fmla="*/ 10029 w 21504"/>
                <a:gd name="T27" fmla="*/ 18210 h 21382"/>
                <a:gd name="T28" fmla="*/ 11475 w 21504"/>
                <a:gd name="T29" fmla="*/ 21080 h 21382"/>
                <a:gd name="T30" fmla="*/ 11861 w 21504"/>
                <a:gd name="T31" fmla="*/ 21382 h 21382"/>
                <a:gd name="T32" fmla="*/ 12536 w 21504"/>
                <a:gd name="T33" fmla="*/ 21382 h 21382"/>
                <a:gd name="T34" fmla="*/ 15332 w 21504"/>
                <a:gd name="T35" fmla="*/ 19116 h 21382"/>
                <a:gd name="T36" fmla="*/ 16296 w 21504"/>
                <a:gd name="T37" fmla="*/ 16548 h 21382"/>
                <a:gd name="T38" fmla="*/ 18804 w 21504"/>
                <a:gd name="T39" fmla="*/ 15944 h 21382"/>
                <a:gd name="T40" fmla="*/ 21214 w 21504"/>
                <a:gd name="T41" fmla="*/ 13074 h 21382"/>
                <a:gd name="T42" fmla="*/ 21214 w 21504"/>
                <a:gd name="T43" fmla="*/ 8392 h 21382"/>
                <a:gd name="T44" fmla="*/ 20346 w 21504"/>
                <a:gd name="T45" fmla="*/ 5220 h 21382"/>
                <a:gd name="T46" fmla="*/ 20346 w 21504"/>
                <a:gd name="T47" fmla="*/ 3860 h 21382"/>
                <a:gd name="T48" fmla="*/ 19961 w 21504"/>
                <a:gd name="T49" fmla="*/ 3558 h 21382"/>
                <a:gd name="T50" fmla="*/ 16779 w 21504"/>
                <a:gd name="T51" fmla="*/ 2652 h 21382"/>
                <a:gd name="T52" fmla="*/ 13307 w 21504"/>
                <a:gd name="T53" fmla="*/ 3256 h 21382"/>
                <a:gd name="T54" fmla="*/ 12536 w 21504"/>
                <a:gd name="T55" fmla="*/ 5824 h 21382"/>
                <a:gd name="T56" fmla="*/ 11668 w 21504"/>
                <a:gd name="T57" fmla="*/ 8392 h 21382"/>
                <a:gd name="T58" fmla="*/ 10029 w 21504"/>
                <a:gd name="T59" fmla="*/ 8694 h 21382"/>
                <a:gd name="T60" fmla="*/ 9643 w 21504"/>
                <a:gd name="T61" fmla="*/ 7334 h 21382"/>
                <a:gd name="T62" fmla="*/ 7618 w 21504"/>
                <a:gd name="T63" fmla="*/ 3860 h 21382"/>
                <a:gd name="T64" fmla="*/ 6268 w 21504"/>
                <a:gd name="T65" fmla="*/ 2350 h 21382"/>
                <a:gd name="T66" fmla="*/ 5786 w 21504"/>
                <a:gd name="T67" fmla="*/ 688 h 21382"/>
                <a:gd name="T68" fmla="*/ 4821 w 21504"/>
                <a:gd name="T69" fmla="*/ 386 h 21382"/>
                <a:gd name="T70" fmla="*/ 2796 w 21504"/>
                <a:gd name="T71" fmla="*/ 386 h 21382"/>
                <a:gd name="T72" fmla="*/ 964 w 21504"/>
                <a:gd name="T73" fmla="*/ 84 h 21382"/>
                <a:gd name="T74" fmla="*/ 2604 w 21504"/>
                <a:gd name="T75" fmla="*/ 1746 h 21382"/>
                <a:gd name="T76" fmla="*/ 0 w 21504"/>
                <a:gd name="T77" fmla="*/ 0 h 21382"/>
                <a:gd name="T78" fmla="*/ 21504 w 21504"/>
                <a:gd name="T79" fmla="*/ 21382 h 21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T76" t="T77" r="T78" b="T79"/>
              <a:pathLst>
                <a:path w="21504" h="21382" extrusionOk="0">
                  <a:moveTo>
                    <a:pt x="2604" y="1746"/>
                  </a:moveTo>
                  <a:cubicBezTo>
                    <a:pt x="2411" y="2048"/>
                    <a:pt x="2604" y="2652"/>
                    <a:pt x="2796" y="2954"/>
                  </a:cubicBezTo>
                  <a:cubicBezTo>
                    <a:pt x="2989" y="3256"/>
                    <a:pt x="3375" y="3256"/>
                    <a:pt x="3568" y="3558"/>
                  </a:cubicBezTo>
                  <a:cubicBezTo>
                    <a:pt x="4436" y="4313"/>
                    <a:pt x="4629" y="6126"/>
                    <a:pt x="4050" y="7032"/>
                  </a:cubicBezTo>
                  <a:cubicBezTo>
                    <a:pt x="3375" y="8392"/>
                    <a:pt x="2025" y="8090"/>
                    <a:pt x="1157" y="8996"/>
                  </a:cubicBezTo>
                  <a:cubicBezTo>
                    <a:pt x="386" y="9902"/>
                    <a:pt x="193" y="11564"/>
                    <a:pt x="0" y="13074"/>
                  </a:cubicBezTo>
                  <a:cubicBezTo>
                    <a:pt x="579" y="13074"/>
                    <a:pt x="964" y="13679"/>
                    <a:pt x="964" y="14736"/>
                  </a:cubicBezTo>
                  <a:cubicBezTo>
                    <a:pt x="1736" y="14434"/>
                    <a:pt x="2796" y="14736"/>
                    <a:pt x="3568" y="15642"/>
                  </a:cubicBezTo>
                  <a:cubicBezTo>
                    <a:pt x="3761" y="15944"/>
                    <a:pt x="3761" y="15944"/>
                    <a:pt x="4050" y="16246"/>
                  </a:cubicBezTo>
                  <a:cubicBezTo>
                    <a:pt x="4243" y="16246"/>
                    <a:pt x="4629" y="16246"/>
                    <a:pt x="4821" y="15944"/>
                  </a:cubicBezTo>
                  <a:cubicBezTo>
                    <a:pt x="5593" y="15642"/>
                    <a:pt x="6461" y="15642"/>
                    <a:pt x="7039" y="15944"/>
                  </a:cubicBezTo>
                  <a:cubicBezTo>
                    <a:pt x="7232" y="15944"/>
                    <a:pt x="7425" y="16246"/>
                    <a:pt x="7618" y="16246"/>
                  </a:cubicBezTo>
                  <a:cubicBezTo>
                    <a:pt x="8004" y="16246"/>
                    <a:pt x="8293" y="15944"/>
                    <a:pt x="8679" y="15944"/>
                  </a:cubicBezTo>
                  <a:cubicBezTo>
                    <a:pt x="9257" y="15944"/>
                    <a:pt x="9643" y="17304"/>
                    <a:pt x="10029" y="18210"/>
                  </a:cubicBezTo>
                  <a:cubicBezTo>
                    <a:pt x="10511" y="19418"/>
                    <a:pt x="10896" y="20325"/>
                    <a:pt x="11475" y="21080"/>
                  </a:cubicBezTo>
                  <a:cubicBezTo>
                    <a:pt x="11668" y="21382"/>
                    <a:pt x="11668" y="21382"/>
                    <a:pt x="11861" y="21382"/>
                  </a:cubicBezTo>
                  <a:cubicBezTo>
                    <a:pt x="12054" y="21382"/>
                    <a:pt x="12343" y="21382"/>
                    <a:pt x="12536" y="21382"/>
                  </a:cubicBezTo>
                  <a:cubicBezTo>
                    <a:pt x="13500" y="21080"/>
                    <a:pt x="14754" y="20325"/>
                    <a:pt x="15332" y="19116"/>
                  </a:cubicBezTo>
                  <a:cubicBezTo>
                    <a:pt x="15718" y="18210"/>
                    <a:pt x="15911" y="17304"/>
                    <a:pt x="16296" y="16548"/>
                  </a:cubicBezTo>
                  <a:cubicBezTo>
                    <a:pt x="16971" y="15642"/>
                    <a:pt x="17936" y="15944"/>
                    <a:pt x="18804" y="15944"/>
                  </a:cubicBezTo>
                  <a:cubicBezTo>
                    <a:pt x="19768" y="15642"/>
                    <a:pt x="20829" y="14736"/>
                    <a:pt x="21214" y="13074"/>
                  </a:cubicBezTo>
                  <a:cubicBezTo>
                    <a:pt x="21600" y="11866"/>
                    <a:pt x="21600" y="9902"/>
                    <a:pt x="21214" y="8392"/>
                  </a:cubicBezTo>
                  <a:cubicBezTo>
                    <a:pt x="20829" y="7334"/>
                    <a:pt x="20346" y="6126"/>
                    <a:pt x="20346" y="5220"/>
                  </a:cubicBezTo>
                  <a:cubicBezTo>
                    <a:pt x="20346" y="4918"/>
                    <a:pt x="20636" y="4313"/>
                    <a:pt x="20346" y="3860"/>
                  </a:cubicBezTo>
                  <a:cubicBezTo>
                    <a:pt x="20346" y="3558"/>
                    <a:pt x="20154" y="3558"/>
                    <a:pt x="19961" y="3558"/>
                  </a:cubicBezTo>
                  <a:cubicBezTo>
                    <a:pt x="18996" y="3256"/>
                    <a:pt x="17743" y="2954"/>
                    <a:pt x="16779" y="2652"/>
                  </a:cubicBezTo>
                  <a:cubicBezTo>
                    <a:pt x="15525" y="2350"/>
                    <a:pt x="14079" y="2048"/>
                    <a:pt x="13307" y="3256"/>
                  </a:cubicBezTo>
                  <a:cubicBezTo>
                    <a:pt x="12921" y="3860"/>
                    <a:pt x="12729" y="4918"/>
                    <a:pt x="12536" y="5824"/>
                  </a:cubicBezTo>
                  <a:cubicBezTo>
                    <a:pt x="12343" y="6730"/>
                    <a:pt x="12054" y="7788"/>
                    <a:pt x="11668" y="8392"/>
                  </a:cubicBezTo>
                  <a:cubicBezTo>
                    <a:pt x="11282" y="8996"/>
                    <a:pt x="10511" y="9298"/>
                    <a:pt x="10029" y="8694"/>
                  </a:cubicBezTo>
                  <a:cubicBezTo>
                    <a:pt x="9836" y="8392"/>
                    <a:pt x="9836" y="8090"/>
                    <a:pt x="9643" y="7334"/>
                  </a:cubicBezTo>
                  <a:cubicBezTo>
                    <a:pt x="9257" y="5824"/>
                    <a:pt x="8679" y="4616"/>
                    <a:pt x="7618" y="3860"/>
                  </a:cubicBezTo>
                  <a:cubicBezTo>
                    <a:pt x="7039" y="3558"/>
                    <a:pt x="6461" y="3256"/>
                    <a:pt x="6268" y="2350"/>
                  </a:cubicBezTo>
                  <a:cubicBezTo>
                    <a:pt x="5979" y="1746"/>
                    <a:pt x="6268" y="1141"/>
                    <a:pt x="5786" y="688"/>
                  </a:cubicBezTo>
                  <a:cubicBezTo>
                    <a:pt x="5593" y="386"/>
                    <a:pt x="5207" y="386"/>
                    <a:pt x="4821" y="386"/>
                  </a:cubicBezTo>
                  <a:cubicBezTo>
                    <a:pt x="4243" y="386"/>
                    <a:pt x="3375" y="688"/>
                    <a:pt x="2796" y="386"/>
                  </a:cubicBezTo>
                  <a:cubicBezTo>
                    <a:pt x="2218" y="386"/>
                    <a:pt x="1350" y="-218"/>
                    <a:pt x="964" y="84"/>
                  </a:cubicBezTo>
                  <a:cubicBezTo>
                    <a:pt x="579" y="-218"/>
                    <a:pt x="1736" y="1746"/>
                    <a:pt x="2604" y="1746"/>
                  </a:cubicBezTo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22850" tIns="22850" rIns="22850" bIns="22850" anchor="ctr"/>
            <a:lstStyle/>
            <a:p>
              <a:endParaRPr lang="en-US"/>
            </a:p>
          </p:txBody>
        </p:sp>
      </p:grpSp>
      <p:sp>
        <p:nvSpPr>
          <p:cNvPr id="408584" name="Google Shape;2950;p169"/>
          <p:cNvSpPr>
            <a:spLocks/>
          </p:cNvSpPr>
          <p:nvPr/>
        </p:nvSpPr>
        <p:spPr bwMode="auto">
          <a:xfrm>
            <a:off x="8058750" y="3565032"/>
            <a:ext cx="288925" cy="290512"/>
          </a:xfrm>
          <a:custGeom>
            <a:avLst/>
            <a:gdLst>
              <a:gd name="T0" fmla="*/ 9839 w 19677"/>
              <a:gd name="T1" fmla="*/ 0 h 21600"/>
              <a:gd name="T2" fmla="*/ 2885 w 19677"/>
              <a:gd name="T3" fmla="*/ 3168 h 21600"/>
              <a:gd name="T4" fmla="*/ 2885 w 19677"/>
              <a:gd name="T5" fmla="*/ 18432 h 21600"/>
              <a:gd name="T6" fmla="*/ 9839 w 19677"/>
              <a:gd name="T7" fmla="*/ 21600 h 21600"/>
              <a:gd name="T8" fmla="*/ 16793 w 19677"/>
              <a:gd name="T9" fmla="*/ 18432 h 21600"/>
              <a:gd name="T10" fmla="*/ 16793 w 19677"/>
              <a:gd name="T11" fmla="*/ 3168 h 21600"/>
              <a:gd name="T12" fmla="*/ 9839 w 19677"/>
              <a:gd name="T13" fmla="*/ 0 h 21600"/>
              <a:gd name="T14" fmla="*/ 9839 w 19677"/>
              <a:gd name="T15" fmla="*/ 1229 h 21600"/>
              <a:gd name="T16" fmla="*/ 16010 w 19677"/>
              <a:gd name="T17" fmla="*/ 4027 h 21600"/>
              <a:gd name="T18" fmla="*/ 16010 w 19677"/>
              <a:gd name="T19" fmla="*/ 17573 h 21600"/>
              <a:gd name="T20" fmla="*/ 9839 w 19677"/>
              <a:gd name="T21" fmla="*/ 20371 h 21600"/>
              <a:gd name="T22" fmla="*/ 3654 w 19677"/>
              <a:gd name="T23" fmla="*/ 17573 h 21600"/>
              <a:gd name="T24" fmla="*/ 3654 w 19677"/>
              <a:gd name="T25" fmla="*/ 4027 h 21600"/>
              <a:gd name="T26" fmla="*/ 9839 w 19677"/>
              <a:gd name="T27" fmla="*/ 1229 h 21600"/>
              <a:gd name="T28" fmla="*/ 7030 w 19677"/>
              <a:gd name="T29" fmla="*/ 7580 h 21600"/>
              <a:gd name="T30" fmla="*/ 6639 w 19677"/>
              <a:gd name="T31" fmla="*/ 7758 h 21600"/>
              <a:gd name="T32" fmla="*/ 6639 w 19677"/>
              <a:gd name="T33" fmla="*/ 8616 h 21600"/>
              <a:gd name="T34" fmla="*/ 8840 w 19677"/>
              <a:gd name="T35" fmla="*/ 11029 h 21600"/>
              <a:gd name="T36" fmla="*/ 6774 w 19677"/>
              <a:gd name="T37" fmla="*/ 13295 h 21600"/>
              <a:gd name="T38" fmla="*/ 6774 w 19677"/>
              <a:gd name="T39" fmla="*/ 14153 h 21600"/>
              <a:gd name="T40" fmla="*/ 7152 w 19677"/>
              <a:gd name="T41" fmla="*/ 14346 h 21600"/>
              <a:gd name="T42" fmla="*/ 7543 w 19677"/>
              <a:gd name="T43" fmla="*/ 14153 h 21600"/>
              <a:gd name="T44" fmla="*/ 9623 w 19677"/>
              <a:gd name="T45" fmla="*/ 11873 h 21600"/>
              <a:gd name="T46" fmla="*/ 11689 w 19677"/>
              <a:gd name="T47" fmla="*/ 14153 h 21600"/>
              <a:gd name="T48" fmla="*/ 12081 w 19677"/>
              <a:gd name="T49" fmla="*/ 14346 h 21600"/>
              <a:gd name="T50" fmla="*/ 12472 w 19677"/>
              <a:gd name="T51" fmla="*/ 14153 h 21600"/>
              <a:gd name="T52" fmla="*/ 12472 w 19677"/>
              <a:gd name="T53" fmla="*/ 13295 h 21600"/>
              <a:gd name="T54" fmla="*/ 10393 w 19677"/>
              <a:gd name="T55" fmla="*/ 11029 h 21600"/>
              <a:gd name="T56" fmla="*/ 12472 w 19677"/>
              <a:gd name="T57" fmla="*/ 8750 h 21600"/>
              <a:gd name="T58" fmla="*/ 12472 w 19677"/>
              <a:gd name="T59" fmla="*/ 7906 h 21600"/>
              <a:gd name="T60" fmla="*/ 11689 w 19677"/>
              <a:gd name="T61" fmla="*/ 7906 h 21600"/>
              <a:gd name="T62" fmla="*/ 9623 w 19677"/>
              <a:gd name="T63" fmla="*/ 10171 h 21600"/>
              <a:gd name="T64" fmla="*/ 7422 w 19677"/>
              <a:gd name="T65" fmla="*/ 7758 h 21600"/>
              <a:gd name="T66" fmla="*/ 7030 w 19677"/>
              <a:gd name="T67" fmla="*/ 7580 h 21600"/>
              <a:gd name="T68" fmla="*/ 0 w 19677"/>
              <a:gd name="T69" fmla="*/ 0 h 21600"/>
              <a:gd name="T70" fmla="*/ 19677 w 19677"/>
              <a:gd name="T71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T68" t="T69" r="T70" b="T71"/>
            <a:pathLst>
              <a:path w="19677" h="21600" extrusionOk="0">
                <a:moveTo>
                  <a:pt x="9839" y="0"/>
                </a:moveTo>
                <a:cubicBezTo>
                  <a:pt x="7333" y="0"/>
                  <a:pt x="4786" y="1036"/>
                  <a:pt x="2885" y="3168"/>
                </a:cubicBezTo>
                <a:cubicBezTo>
                  <a:pt x="-961" y="7385"/>
                  <a:pt x="-961" y="14215"/>
                  <a:pt x="2885" y="18432"/>
                </a:cubicBezTo>
                <a:cubicBezTo>
                  <a:pt x="4786" y="20516"/>
                  <a:pt x="7333" y="21600"/>
                  <a:pt x="9839" y="21600"/>
                </a:cubicBezTo>
                <a:cubicBezTo>
                  <a:pt x="12345" y="21600"/>
                  <a:pt x="14892" y="20564"/>
                  <a:pt x="16793" y="18432"/>
                </a:cubicBezTo>
                <a:cubicBezTo>
                  <a:pt x="20639" y="14263"/>
                  <a:pt x="20639" y="7385"/>
                  <a:pt x="16793" y="3168"/>
                </a:cubicBezTo>
                <a:cubicBezTo>
                  <a:pt x="14892" y="1084"/>
                  <a:pt x="12345" y="0"/>
                  <a:pt x="9839" y="0"/>
                </a:cubicBezTo>
                <a:close/>
                <a:moveTo>
                  <a:pt x="9839" y="1229"/>
                </a:moveTo>
                <a:cubicBezTo>
                  <a:pt x="12172" y="1229"/>
                  <a:pt x="14368" y="2227"/>
                  <a:pt x="16010" y="4027"/>
                </a:cubicBezTo>
                <a:cubicBezTo>
                  <a:pt x="19380" y="7769"/>
                  <a:pt x="19380" y="13830"/>
                  <a:pt x="16010" y="17573"/>
                </a:cubicBezTo>
                <a:cubicBezTo>
                  <a:pt x="14368" y="19373"/>
                  <a:pt x="12172" y="20371"/>
                  <a:pt x="9839" y="20371"/>
                </a:cubicBezTo>
                <a:cubicBezTo>
                  <a:pt x="7506" y="20371"/>
                  <a:pt x="5297" y="19373"/>
                  <a:pt x="3654" y="17573"/>
                </a:cubicBezTo>
                <a:cubicBezTo>
                  <a:pt x="241" y="13830"/>
                  <a:pt x="241" y="7769"/>
                  <a:pt x="3654" y="4027"/>
                </a:cubicBezTo>
                <a:cubicBezTo>
                  <a:pt x="5296" y="2227"/>
                  <a:pt x="7506" y="1229"/>
                  <a:pt x="9839" y="1229"/>
                </a:cubicBezTo>
                <a:close/>
                <a:moveTo>
                  <a:pt x="7030" y="7580"/>
                </a:moveTo>
                <a:cubicBezTo>
                  <a:pt x="6890" y="7580"/>
                  <a:pt x="6747" y="7639"/>
                  <a:pt x="6639" y="7758"/>
                </a:cubicBezTo>
                <a:cubicBezTo>
                  <a:pt x="6423" y="7994"/>
                  <a:pt x="6423" y="8379"/>
                  <a:pt x="6639" y="8616"/>
                </a:cubicBezTo>
                <a:lnTo>
                  <a:pt x="8840" y="11029"/>
                </a:lnTo>
                <a:lnTo>
                  <a:pt x="6774" y="13295"/>
                </a:lnTo>
                <a:cubicBezTo>
                  <a:pt x="6558" y="13531"/>
                  <a:pt x="6558" y="13916"/>
                  <a:pt x="6774" y="14153"/>
                </a:cubicBezTo>
                <a:cubicBezTo>
                  <a:pt x="6903" y="14295"/>
                  <a:pt x="7022" y="14346"/>
                  <a:pt x="7152" y="14346"/>
                </a:cubicBezTo>
                <a:cubicBezTo>
                  <a:pt x="7281" y="14346"/>
                  <a:pt x="7457" y="14295"/>
                  <a:pt x="7543" y="14153"/>
                </a:cubicBezTo>
                <a:lnTo>
                  <a:pt x="9623" y="11873"/>
                </a:lnTo>
                <a:lnTo>
                  <a:pt x="11689" y="14153"/>
                </a:lnTo>
                <a:cubicBezTo>
                  <a:pt x="11819" y="14295"/>
                  <a:pt x="11951" y="14346"/>
                  <a:pt x="12081" y="14346"/>
                </a:cubicBezTo>
                <a:cubicBezTo>
                  <a:pt x="12210" y="14346"/>
                  <a:pt x="12386" y="14295"/>
                  <a:pt x="12472" y="14153"/>
                </a:cubicBezTo>
                <a:cubicBezTo>
                  <a:pt x="12688" y="13916"/>
                  <a:pt x="12688" y="13531"/>
                  <a:pt x="12472" y="13295"/>
                </a:cubicBezTo>
                <a:lnTo>
                  <a:pt x="10393" y="11029"/>
                </a:lnTo>
                <a:lnTo>
                  <a:pt x="12472" y="8750"/>
                </a:lnTo>
                <a:cubicBezTo>
                  <a:pt x="12688" y="8513"/>
                  <a:pt x="12688" y="8143"/>
                  <a:pt x="12472" y="7906"/>
                </a:cubicBezTo>
                <a:cubicBezTo>
                  <a:pt x="12256" y="7669"/>
                  <a:pt x="11905" y="7669"/>
                  <a:pt x="11689" y="7906"/>
                </a:cubicBezTo>
                <a:lnTo>
                  <a:pt x="9623" y="10171"/>
                </a:lnTo>
                <a:lnTo>
                  <a:pt x="7422" y="7758"/>
                </a:lnTo>
                <a:cubicBezTo>
                  <a:pt x="7314" y="7639"/>
                  <a:pt x="7171" y="7580"/>
                  <a:pt x="7030" y="7580"/>
                </a:cubicBezTo>
                <a:close/>
              </a:path>
            </a:pathLst>
          </a:custGeom>
          <a:solidFill>
            <a:srgbClr val="284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1" name="Google Shape;2944;p169"/>
          <p:cNvSpPr txBox="1">
            <a:spLocks noChangeArrowheads="1"/>
          </p:cNvSpPr>
          <p:nvPr/>
        </p:nvSpPr>
        <p:spPr bwMode="auto">
          <a:xfrm>
            <a:off x="3188804" y="4859949"/>
            <a:ext cx="5175779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</a:t>
            </a:r>
            <a:endParaRPr lang="es-AR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3065417" y="53326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UY" altLang="x-none" sz="180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Se incluye al Puente MCBU en el EJE MERCOSUR-CHILE – Grupo 2 	“Porto Alegre-Límite Argentina/Uruguay-Buenos Aires”</a:t>
            </a:r>
            <a:endParaRPr lang="es-MX" altLang="x-none" sz="1800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aspectos</a:t>
            </a:r>
            <a:br>
              <a:rPr lang="en-US" dirty="0"/>
            </a:br>
            <a:r>
              <a:rPr lang="en-US" dirty="0" err="1"/>
              <a:t>Definiciones</a:t>
            </a:r>
            <a:endParaRPr lang="en-US" dirty="0"/>
          </a:p>
        </p:txBody>
      </p:sp>
      <p:sp>
        <p:nvSpPr>
          <p:cNvPr id="408579" name="Google Shape;2943;p169"/>
          <p:cNvSpPr txBox="1">
            <a:spLocks noChangeArrowheads="1"/>
          </p:cNvSpPr>
          <p:nvPr/>
        </p:nvSpPr>
        <p:spPr bwMode="auto">
          <a:xfrm>
            <a:off x="1381775" y="2086178"/>
            <a:ext cx="741388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Generación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condiciones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para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atracción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viajes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carga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internacional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408580" name="Google Shape;2944;p169"/>
          <p:cNvSpPr txBox="1">
            <a:spLocks noChangeArrowheads="1"/>
          </p:cNvSpPr>
          <p:nvPr/>
        </p:nvSpPr>
        <p:spPr bwMode="auto">
          <a:xfrm>
            <a:off x="989888" y="2417195"/>
            <a:ext cx="100090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Principal variable que afecta el proyecto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Los principales pares O/D son: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Paraguay/Uruguay (21% del transito de camiones pesados)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Argentina/Brasil (66% del transito de camiones pesados)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La única fuente de decisión para cambiar de ruta es la diminución de los CGT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Creación de una zona de servicios y actividad logística en torno al futuro ACI (puede ser en la margen uruguaya 	y/o argentina)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Declarar y establecer una zona de libre tránsito aduanero para transporte de cargas, al corredor constituido por la 	Ruta 3 en territorio uruguayo entre la frontera con Brasil y los accesos al nuevo puente.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Incentivos para atracción de viajes Paraguay/Uruguay que hoy utilizan la Represa de Salto Grande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s-AR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Jerarquizar accesos al puente (RN 3 – RN 30 – RP 129)</a:t>
            </a:r>
            <a:endParaRPr lang="es-UY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</p:txBody>
      </p:sp>
      <p:sp>
        <p:nvSpPr>
          <p:cNvPr id="408581" name="Google Shape;2945;p169"/>
          <p:cNvSpPr>
            <a:spLocks/>
          </p:cNvSpPr>
          <p:nvPr/>
        </p:nvSpPr>
        <p:spPr bwMode="auto">
          <a:xfrm>
            <a:off x="637238" y="2178253"/>
            <a:ext cx="406400" cy="406400"/>
          </a:xfrm>
          <a:custGeom>
            <a:avLst/>
            <a:gdLst>
              <a:gd name="T0" fmla="*/ 10793 w 21600"/>
              <a:gd name="T1" fmla="*/ 0 h 21600"/>
              <a:gd name="T2" fmla="*/ 0 w 21600"/>
              <a:gd name="T3" fmla="*/ 10793 h 21600"/>
              <a:gd name="T4" fmla="*/ 10793 w 21600"/>
              <a:gd name="T5" fmla="*/ 21600 h 21600"/>
              <a:gd name="T6" fmla="*/ 21600 w 21600"/>
              <a:gd name="T7" fmla="*/ 10793 h 21600"/>
              <a:gd name="T8" fmla="*/ 10793 w 21600"/>
              <a:gd name="T9" fmla="*/ 0 h 21600"/>
              <a:gd name="T10" fmla="*/ 10793 w 21600"/>
              <a:gd name="T11" fmla="*/ 1278 h 21600"/>
              <a:gd name="T12" fmla="*/ 20366 w 21600"/>
              <a:gd name="T13" fmla="*/ 10852 h 21600"/>
              <a:gd name="T14" fmla="*/ 10793 w 21600"/>
              <a:gd name="T15" fmla="*/ 20411 h 21600"/>
              <a:gd name="T16" fmla="*/ 1234 w 21600"/>
              <a:gd name="T17" fmla="*/ 10852 h 21600"/>
              <a:gd name="T18" fmla="*/ 10793 w 21600"/>
              <a:gd name="T19" fmla="*/ 1278 h 21600"/>
              <a:gd name="T20" fmla="*/ 9172 w 21600"/>
              <a:gd name="T21" fmla="*/ 5233 h 21600"/>
              <a:gd name="T22" fmla="*/ 8741 w 21600"/>
              <a:gd name="T23" fmla="*/ 5411 h 21600"/>
              <a:gd name="T24" fmla="*/ 8741 w 21600"/>
              <a:gd name="T25" fmla="*/ 6273 h 21600"/>
              <a:gd name="T26" fmla="*/ 13691 w 21600"/>
              <a:gd name="T27" fmla="*/ 11209 h 21600"/>
              <a:gd name="T28" fmla="*/ 8741 w 21600"/>
              <a:gd name="T29" fmla="*/ 16159 h 21600"/>
              <a:gd name="T30" fmla="*/ 8741 w 21600"/>
              <a:gd name="T31" fmla="*/ 17021 h 21600"/>
              <a:gd name="T32" fmla="*/ 9172 w 21600"/>
              <a:gd name="T33" fmla="*/ 17215 h 21600"/>
              <a:gd name="T34" fmla="*/ 9603 w 21600"/>
              <a:gd name="T35" fmla="*/ 17021 h 21600"/>
              <a:gd name="T36" fmla="*/ 15014 w 21600"/>
              <a:gd name="T37" fmla="*/ 11595 h 21600"/>
              <a:gd name="T38" fmla="*/ 15014 w 21600"/>
              <a:gd name="T39" fmla="*/ 10733 h 21600"/>
              <a:gd name="T40" fmla="*/ 9603 w 21600"/>
              <a:gd name="T41" fmla="*/ 5411 h 21600"/>
              <a:gd name="T42" fmla="*/ 9172 w 21600"/>
              <a:gd name="T43" fmla="*/ 5233 h 21600"/>
              <a:gd name="T44" fmla="*/ 0 w 21600"/>
              <a:gd name="T45" fmla="*/ 0 h 21600"/>
              <a:gd name="T46" fmla="*/ 21600 w 21600"/>
              <a:gd name="T4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21600" h="21600" extrusionOk="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132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9172" y="5233"/>
                </a:moveTo>
                <a:cubicBezTo>
                  <a:pt x="9018" y="5233"/>
                  <a:pt x="8860" y="5292"/>
                  <a:pt x="8741" y="5411"/>
                </a:cubicBezTo>
                <a:cubicBezTo>
                  <a:pt x="8503" y="5649"/>
                  <a:pt x="8503" y="6036"/>
                  <a:pt x="8741" y="6273"/>
                </a:cubicBezTo>
                <a:lnTo>
                  <a:pt x="13691" y="11209"/>
                </a:lnTo>
                <a:lnTo>
                  <a:pt x="8741" y="16159"/>
                </a:lnTo>
                <a:cubicBezTo>
                  <a:pt x="8503" y="16397"/>
                  <a:pt x="8503" y="16783"/>
                  <a:pt x="8741" y="17021"/>
                </a:cubicBezTo>
                <a:cubicBezTo>
                  <a:pt x="8884" y="17164"/>
                  <a:pt x="9029" y="17215"/>
                  <a:pt x="9172" y="17215"/>
                </a:cubicBezTo>
                <a:cubicBezTo>
                  <a:pt x="9315" y="17215"/>
                  <a:pt x="9508" y="17164"/>
                  <a:pt x="9603" y="17021"/>
                </a:cubicBezTo>
                <a:lnTo>
                  <a:pt x="15014" y="11595"/>
                </a:lnTo>
                <a:cubicBezTo>
                  <a:pt x="15252" y="11357"/>
                  <a:pt x="15252" y="10971"/>
                  <a:pt x="15014" y="10733"/>
                </a:cubicBezTo>
                <a:lnTo>
                  <a:pt x="9603" y="5411"/>
                </a:lnTo>
                <a:cubicBezTo>
                  <a:pt x="9484" y="5292"/>
                  <a:pt x="9327" y="5233"/>
                  <a:pt x="9172" y="5233"/>
                </a:cubicBezTo>
                <a:close/>
              </a:path>
            </a:pathLst>
          </a:custGeom>
          <a:solidFill>
            <a:srgbClr val="159CDB"/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1" name="Google Shape;2944;p169"/>
          <p:cNvSpPr txBox="1">
            <a:spLocks noChangeArrowheads="1"/>
          </p:cNvSpPr>
          <p:nvPr/>
        </p:nvSpPr>
        <p:spPr bwMode="auto">
          <a:xfrm>
            <a:off x="3188804" y="4859949"/>
            <a:ext cx="5175779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</a:t>
            </a:r>
            <a:endParaRPr lang="es-AR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aspectos</a:t>
            </a:r>
            <a:br>
              <a:rPr lang="en-US" dirty="0"/>
            </a:br>
            <a:r>
              <a:rPr lang="en-US" dirty="0" err="1"/>
              <a:t>Definiciones</a:t>
            </a:r>
            <a:endParaRPr lang="en-US" dirty="0"/>
          </a:p>
        </p:txBody>
      </p:sp>
      <p:sp>
        <p:nvSpPr>
          <p:cNvPr id="408579" name="Google Shape;2943;p169"/>
          <p:cNvSpPr txBox="1">
            <a:spLocks noChangeArrowheads="1"/>
          </p:cNvSpPr>
          <p:nvPr/>
        </p:nvSpPr>
        <p:spPr bwMode="auto">
          <a:xfrm>
            <a:off x="1381775" y="2086178"/>
            <a:ext cx="741388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Libre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circulación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transito</a:t>
            </a: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vecinal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408580" name="Google Shape;2944;p169"/>
          <p:cNvSpPr txBox="1">
            <a:spLocks noChangeArrowheads="1"/>
          </p:cNvSpPr>
          <p:nvPr/>
        </p:nvSpPr>
        <p:spPr bwMode="auto">
          <a:xfrm>
            <a:off x="989888" y="2417195"/>
            <a:ext cx="1000903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Pilar fundamental de sustentabilidad y sostenibilidad social del proyecto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s-MX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El puente debe actuar como una verdadera materialización de la unión de los pueblos y no como una nueva barrera burocrática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s-MX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Avanzar en la generación de verdaderas políticas de integración regional</a:t>
            </a:r>
          </a:p>
        </p:txBody>
      </p:sp>
      <p:sp>
        <p:nvSpPr>
          <p:cNvPr id="408581" name="Google Shape;2945;p169"/>
          <p:cNvSpPr>
            <a:spLocks/>
          </p:cNvSpPr>
          <p:nvPr/>
        </p:nvSpPr>
        <p:spPr bwMode="auto">
          <a:xfrm>
            <a:off x="637238" y="2178253"/>
            <a:ext cx="406400" cy="406400"/>
          </a:xfrm>
          <a:custGeom>
            <a:avLst/>
            <a:gdLst>
              <a:gd name="T0" fmla="*/ 10793 w 21600"/>
              <a:gd name="T1" fmla="*/ 0 h 21600"/>
              <a:gd name="T2" fmla="*/ 0 w 21600"/>
              <a:gd name="T3" fmla="*/ 10793 h 21600"/>
              <a:gd name="T4" fmla="*/ 10793 w 21600"/>
              <a:gd name="T5" fmla="*/ 21600 h 21600"/>
              <a:gd name="T6" fmla="*/ 21600 w 21600"/>
              <a:gd name="T7" fmla="*/ 10793 h 21600"/>
              <a:gd name="T8" fmla="*/ 10793 w 21600"/>
              <a:gd name="T9" fmla="*/ 0 h 21600"/>
              <a:gd name="T10" fmla="*/ 10793 w 21600"/>
              <a:gd name="T11" fmla="*/ 1278 h 21600"/>
              <a:gd name="T12" fmla="*/ 20366 w 21600"/>
              <a:gd name="T13" fmla="*/ 10852 h 21600"/>
              <a:gd name="T14" fmla="*/ 10793 w 21600"/>
              <a:gd name="T15" fmla="*/ 20411 h 21600"/>
              <a:gd name="T16" fmla="*/ 1234 w 21600"/>
              <a:gd name="T17" fmla="*/ 10852 h 21600"/>
              <a:gd name="T18" fmla="*/ 10793 w 21600"/>
              <a:gd name="T19" fmla="*/ 1278 h 21600"/>
              <a:gd name="T20" fmla="*/ 9172 w 21600"/>
              <a:gd name="T21" fmla="*/ 5233 h 21600"/>
              <a:gd name="T22" fmla="*/ 8741 w 21600"/>
              <a:gd name="T23" fmla="*/ 5411 h 21600"/>
              <a:gd name="T24" fmla="*/ 8741 w 21600"/>
              <a:gd name="T25" fmla="*/ 6273 h 21600"/>
              <a:gd name="T26" fmla="*/ 13691 w 21600"/>
              <a:gd name="T27" fmla="*/ 11209 h 21600"/>
              <a:gd name="T28" fmla="*/ 8741 w 21600"/>
              <a:gd name="T29" fmla="*/ 16159 h 21600"/>
              <a:gd name="T30" fmla="*/ 8741 w 21600"/>
              <a:gd name="T31" fmla="*/ 17021 h 21600"/>
              <a:gd name="T32" fmla="*/ 9172 w 21600"/>
              <a:gd name="T33" fmla="*/ 17215 h 21600"/>
              <a:gd name="T34" fmla="*/ 9603 w 21600"/>
              <a:gd name="T35" fmla="*/ 17021 h 21600"/>
              <a:gd name="T36" fmla="*/ 15014 w 21600"/>
              <a:gd name="T37" fmla="*/ 11595 h 21600"/>
              <a:gd name="T38" fmla="*/ 15014 w 21600"/>
              <a:gd name="T39" fmla="*/ 10733 h 21600"/>
              <a:gd name="T40" fmla="*/ 9603 w 21600"/>
              <a:gd name="T41" fmla="*/ 5411 h 21600"/>
              <a:gd name="T42" fmla="*/ 9172 w 21600"/>
              <a:gd name="T43" fmla="*/ 5233 h 21600"/>
              <a:gd name="T44" fmla="*/ 0 w 21600"/>
              <a:gd name="T45" fmla="*/ 0 h 21600"/>
              <a:gd name="T46" fmla="*/ 21600 w 21600"/>
              <a:gd name="T4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21600" h="21600" extrusionOk="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132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9172" y="5233"/>
                </a:moveTo>
                <a:cubicBezTo>
                  <a:pt x="9018" y="5233"/>
                  <a:pt x="8860" y="5292"/>
                  <a:pt x="8741" y="5411"/>
                </a:cubicBezTo>
                <a:cubicBezTo>
                  <a:pt x="8503" y="5649"/>
                  <a:pt x="8503" y="6036"/>
                  <a:pt x="8741" y="6273"/>
                </a:cubicBezTo>
                <a:lnTo>
                  <a:pt x="13691" y="11209"/>
                </a:lnTo>
                <a:lnTo>
                  <a:pt x="8741" y="16159"/>
                </a:lnTo>
                <a:cubicBezTo>
                  <a:pt x="8503" y="16397"/>
                  <a:pt x="8503" y="16783"/>
                  <a:pt x="8741" y="17021"/>
                </a:cubicBezTo>
                <a:cubicBezTo>
                  <a:pt x="8884" y="17164"/>
                  <a:pt x="9029" y="17215"/>
                  <a:pt x="9172" y="17215"/>
                </a:cubicBezTo>
                <a:cubicBezTo>
                  <a:pt x="9315" y="17215"/>
                  <a:pt x="9508" y="17164"/>
                  <a:pt x="9603" y="17021"/>
                </a:cubicBezTo>
                <a:lnTo>
                  <a:pt x="15014" y="11595"/>
                </a:lnTo>
                <a:cubicBezTo>
                  <a:pt x="15252" y="11357"/>
                  <a:pt x="15252" y="10971"/>
                  <a:pt x="15014" y="10733"/>
                </a:cubicBezTo>
                <a:lnTo>
                  <a:pt x="9603" y="5411"/>
                </a:lnTo>
                <a:cubicBezTo>
                  <a:pt x="9484" y="5292"/>
                  <a:pt x="9327" y="5233"/>
                  <a:pt x="9172" y="5233"/>
                </a:cubicBezTo>
                <a:close/>
              </a:path>
            </a:pathLst>
          </a:custGeom>
          <a:solidFill>
            <a:srgbClr val="159CDB"/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1" name="Google Shape;2944;p169"/>
          <p:cNvSpPr txBox="1">
            <a:spLocks noChangeArrowheads="1"/>
          </p:cNvSpPr>
          <p:nvPr/>
        </p:nvSpPr>
        <p:spPr bwMode="auto">
          <a:xfrm>
            <a:off x="3188804" y="4859949"/>
            <a:ext cx="5175779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</a:t>
            </a:r>
            <a:endParaRPr lang="es-AR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Principales</a:t>
            </a:r>
            <a:r>
              <a:rPr lang="en-US" dirty="0"/>
              <a:t> </a:t>
            </a:r>
            <a:r>
              <a:rPr lang="en-US" dirty="0" err="1"/>
              <a:t>aspectos</a:t>
            </a:r>
            <a:br>
              <a:rPr lang="en-US" dirty="0"/>
            </a:br>
            <a:r>
              <a:rPr lang="en-US" dirty="0" err="1"/>
              <a:t>Definiciones</a:t>
            </a:r>
            <a:endParaRPr lang="en-US" dirty="0"/>
          </a:p>
        </p:txBody>
      </p:sp>
      <p:sp>
        <p:nvSpPr>
          <p:cNvPr id="408579" name="Google Shape;2943;p169"/>
          <p:cNvSpPr txBox="1">
            <a:spLocks noChangeArrowheads="1"/>
          </p:cNvSpPr>
          <p:nvPr/>
        </p:nvSpPr>
        <p:spPr bwMode="auto">
          <a:xfrm>
            <a:off x="1381775" y="2086178"/>
            <a:ext cx="741388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Ejecución</a:t>
            </a: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del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Proyecto</a:t>
            </a: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Ejecutivo</a:t>
            </a: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y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Obra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408580" name="Google Shape;2944;p169"/>
          <p:cNvSpPr txBox="1">
            <a:spLocks noChangeArrowheads="1"/>
          </p:cNvSpPr>
          <p:nvPr/>
        </p:nvSpPr>
        <p:spPr bwMode="auto">
          <a:xfrm>
            <a:off x="989889" y="2417195"/>
            <a:ext cx="7788352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Determinar las jurisdicciones y responsabilidades de los distintos organismos  intervinientes en el proyecto (Internacionales /Nacionales /Provinciales /Departamentales)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s-MX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Fuente de financiación (Fuente de recursos financieros e instrumentos de financiación)</a:t>
            </a:r>
          </a:p>
        </p:txBody>
      </p:sp>
      <p:sp>
        <p:nvSpPr>
          <p:cNvPr id="408581" name="Google Shape;2945;p169"/>
          <p:cNvSpPr>
            <a:spLocks/>
          </p:cNvSpPr>
          <p:nvPr/>
        </p:nvSpPr>
        <p:spPr bwMode="auto">
          <a:xfrm>
            <a:off x="637238" y="2178253"/>
            <a:ext cx="406400" cy="406400"/>
          </a:xfrm>
          <a:custGeom>
            <a:avLst/>
            <a:gdLst>
              <a:gd name="T0" fmla="*/ 10793 w 21600"/>
              <a:gd name="T1" fmla="*/ 0 h 21600"/>
              <a:gd name="T2" fmla="*/ 0 w 21600"/>
              <a:gd name="T3" fmla="*/ 10793 h 21600"/>
              <a:gd name="T4" fmla="*/ 10793 w 21600"/>
              <a:gd name="T5" fmla="*/ 21600 h 21600"/>
              <a:gd name="T6" fmla="*/ 21600 w 21600"/>
              <a:gd name="T7" fmla="*/ 10793 h 21600"/>
              <a:gd name="T8" fmla="*/ 10793 w 21600"/>
              <a:gd name="T9" fmla="*/ 0 h 21600"/>
              <a:gd name="T10" fmla="*/ 10793 w 21600"/>
              <a:gd name="T11" fmla="*/ 1278 h 21600"/>
              <a:gd name="T12" fmla="*/ 20366 w 21600"/>
              <a:gd name="T13" fmla="*/ 10852 h 21600"/>
              <a:gd name="T14" fmla="*/ 10793 w 21600"/>
              <a:gd name="T15" fmla="*/ 20411 h 21600"/>
              <a:gd name="T16" fmla="*/ 1234 w 21600"/>
              <a:gd name="T17" fmla="*/ 10852 h 21600"/>
              <a:gd name="T18" fmla="*/ 10793 w 21600"/>
              <a:gd name="T19" fmla="*/ 1278 h 21600"/>
              <a:gd name="T20" fmla="*/ 9172 w 21600"/>
              <a:gd name="T21" fmla="*/ 5233 h 21600"/>
              <a:gd name="T22" fmla="*/ 8741 w 21600"/>
              <a:gd name="T23" fmla="*/ 5411 h 21600"/>
              <a:gd name="T24" fmla="*/ 8741 w 21600"/>
              <a:gd name="T25" fmla="*/ 6273 h 21600"/>
              <a:gd name="T26" fmla="*/ 13691 w 21600"/>
              <a:gd name="T27" fmla="*/ 11209 h 21600"/>
              <a:gd name="T28" fmla="*/ 8741 w 21600"/>
              <a:gd name="T29" fmla="*/ 16159 h 21600"/>
              <a:gd name="T30" fmla="*/ 8741 w 21600"/>
              <a:gd name="T31" fmla="*/ 17021 h 21600"/>
              <a:gd name="T32" fmla="*/ 9172 w 21600"/>
              <a:gd name="T33" fmla="*/ 17215 h 21600"/>
              <a:gd name="T34" fmla="*/ 9603 w 21600"/>
              <a:gd name="T35" fmla="*/ 17021 h 21600"/>
              <a:gd name="T36" fmla="*/ 15014 w 21600"/>
              <a:gd name="T37" fmla="*/ 11595 h 21600"/>
              <a:gd name="T38" fmla="*/ 15014 w 21600"/>
              <a:gd name="T39" fmla="*/ 10733 h 21600"/>
              <a:gd name="T40" fmla="*/ 9603 w 21600"/>
              <a:gd name="T41" fmla="*/ 5411 h 21600"/>
              <a:gd name="T42" fmla="*/ 9172 w 21600"/>
              <a:gd name="T43" fmla="*/ 5233 h 21600"/>
              <a:gd name="T44" fmla="*/ 0 w 21600"/>
              <a:gd name="T45" fmla="*/ 0 h 21600"/>
              <a:gd name="T46" fmla="*/ 21600 w 21600"/>
              <a:gd name="T4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21600" h="21600" extrusionOk="0">
                <a:moveTo>
                  <a:pt x="10793" y="0"/>
                </a:moveTo>
                <a:cubicBezTo>
                  <a:pt x="4846" y="0"/>
                  <a:pt x="0" y="4846"/>
                  <a:pt x="0" y="10793"/>
                </a:cubicBezTo>
                <a:cubicBezTo>
                  <a:pt x="0" y="16739"/>
                  <a:pt x="4846" y="21600"/>
                  <a:pt x="10793" y="21600"/>
                </a:cubicBezTo>
                <a:cubicBezTo>
                  <a:pt x="16739" y="21600"/>
                  <a:pt x="21600" y="16739"/>
                  <a:pt x="21600" y="10793"/>
                </a:cubicBezTo>
                <a:cubicBezTo>
                  <a:pt x="21600" y="4846"/>
                  <a:pt x="16739" y="0"/>
                  <a:pt x="10793" y="0"/>
                </a:cubicBezTo>
                <a:close/>
                <a:moveTo>
                  <a:pt x="10793" y="1278"/>
                </a:moveTo>
                <a:cubicBezTo>
                  <a:pt x="16073" y="1278"/>
                  <a:pt x="20366" y="5572"/>
                  <a:pt x="20366" y="10852"/>
                </a:cubicBezTo>
                <a:cubicBezTo>
                  <a:pt x="20366" y="16132"/>
                  <a:pt x="16073" y="20411"/>
                  <a:pt x="10793" y="20411"/>
                </a:cubicBezTo>
                <a:cubicBezTo>
                  <a:pt x="5512" y="20411"/>
                  <a:pt x="1234" y="16132"/>
                  <a:pt x="1234" y="10852"/>
                </a:cubicBezTo>
                <a:cubicBezTo>
                  <a:pt x="1234" y="5572"/>
                  <a:pt x="5512" y="1278"/>
                  <a:pt x="10793" y="1278"/>
                </a:cubicBezTo>
                <a:close/>
                <a:moveTo>
                  <a:pt x="9172" y="5233"/>
                </a:moveTo>
                <a:cubicBezTo>
                  <a:pt x="9018" y="5233"/>
                  <a:pt x="8860" y="5292"/>
                  <a:pt x="8741" y="5411"/>
                </a:cubicBezTo>
                <a:cubicBezTo>
                  <a:pt x="8503" y="5649"/>
                  <a:pt x="8503" y="6036"/>
                  <a:pt x="8741" y="6273"/>
                </a:cubicBezTo>
                <a:lnTo>
                  <a:pt x="13691" y="11209"/>
                </a:lnTo>
                <a:lnTo>
                  <a:pt x="8741" y="16159"/>
                </a:lnTo>
                <a:cubicBezTo>
                  <a:pt x="8503" y="16397"/>
                  <a:pt x="8503" y="16783"/>
                  <a:pt x="8741" y="17021"/>
                </a:cubicBezTo>
                <a:cubicBezTo>
                  <a:pt x="8884" y="17164"/>
                  <a:pt x="9029" y="17215"/>
                  <a:pt x="9172" y="17215"/>
                </a:cubicBezTo>
                <a:cubicBezTo>
                  <a:pt x="9315" y="17215"/>
                  <a:pt x="9508" y="17164"/>
                  <a:pt x="9603" y="17021"/>
                </a:cubicBezTo>
                <a:lnTo>
                  <a:pt x="15014" y="11595"/>
                </a:lnTo>
                <a:cubicBezTo>
                  <a:pt x="15252" y="11357"/>
                  <a:pt x="15252" y="10971"/>
                  <a:pt x="15014" y="10733"/>
                </a:cubicBezTo>
                <a:lnTo>
                  <a:pt x="9603" y="5411"/>
                </a:lnTo>
                <a:cubicBezTo>
                  <a:pt x="9484" y="5292"/>
                  <a:pt x="9327" y="5233"/>
                  <a:pt x="9172" y="5233"/>
                </a:cubicBezTo>
                <a:close/>
              </a:path>
            </a:pathLst>
          </a:custGeom>
          <a:solidFill>
            <a:srgbClr val="159CDB"/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1" name="Google Shape;2944;p169"/>
          <p:cNvSpPr txBox="1">
            <a:spLocks noChangeArrowheads="1"/>
          </p:cNvSpPr>
          <p:nvPr/>
        </p:nvSpPr>
        <p:spPr bwMode="auto">
          <a:xfrm>
            <a:off x="3188804" y="4859949"/>
            <a:ext cx="5175779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UY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	</a:t>
            </a:r>
            <a:endParaRPr lang="es-AR" altLang="x-none">
              <a:solidFill>
                <a:srgbClr val="0B0C11"/>
              </a:solidFill>
              <a:latin typeface="TheSans B4 SemiLight" charset="0"/>
              <a:ea typeface="TheSans B4 SemiLight" charset="0"/>
              <a:cs typeface="TheSans B4 SemiLight" charset="0"/>
              <a:sym typeface="Open Sans" charset="0"/>
            </a:endParaRP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1" name="Google Shape;846;p14"/>
          <p:cNvSpPr>
            <a:spLocks noChangeArrowheads="1"/>
          </p:cNvSpPr>
          <p:nvPr/>
        </p:nvSpPr>
        <p:spPr bwMode="auto">
          <a:xfrm>
            <a:off x="0" y="-30163"/>
            <a:ext cx="12192000" cy="6991351"/>
          </a:xfrm>
          <a:prstGeom prst="rect">
            <a:avLst/>
          </a:prstGeom>
          <a:solidFill>
            <a:srgbClr val="159CDB"/>
          </a:solidFill>
          <a:ln>
            <a:noFill/>
          </a:ln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702929" y="441325"/>
            <a:ext cx="908433" cy="1228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9" y="5165832"/>
            <a:ext cx="8871570" cy="1103640"/>
          </a:xfrm>
          <a:prstGeom prst="rect">
            <a:avLst/>
          </a:prstGeom>
        </p:spPr>
      </p:pic>
      <p:sp>
        <p:nvSpPr>
          <p:cNvPr id="14" name="Google Shape;3304;p19"/>
          <p:cNvSpPr>
            <a:spLocks noChangeArrowheads="1"/>
          </p:cNvSpPr>
          <p:nvPr/>
        </p:nvSpPr>
        <p:spPr bwMode="auto">
          <a:xfrm>
            <a:off x="702929" y="4800600"/>
            <a:ext cx="736600" cy="58738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Lato" charset="0"/>
              <a:ea typeface="Lato" charset="0"/>
              <a:cs typeface="Lato" charset="0"/>
              <a:sym typeface="La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12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879;p101"/>
          <p:cNvSpPr>
            <a:spLocks noChangeArrowheads="1"/>
          </p:cNvSpPr>
          <p:nvPr/>
        </p:nvSpPr>
        <p:spPr bwMode="auto">
          <a:xfrm>
            <a:off x="715616" y="3924300"/>
            <a:ext cx="3400772" cy="1420813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73409" name="Google Shape;912;p103"/>
          <p:cNvSpPr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24282B"/>
              </a:buClr>
              <a:buFont typeface="Helvetica Neue" charset="0"/>
              <a:buNone/>
            </a:pPr>
            <a:fld id="{386CFD38-6D8B-BA45-A49D-293706CF7D12}" type="slidenum">
              <a:rPr lang="en-US" altLang="x-none" sz="1200" smtClean="0">
                <a:solidFill>
                  <a:srgbClr val="24282B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pPr>
                <a:buClr>
                  <a:srgbClr val="24282B"/>
                </a:buClr>
                <a:buFont typeface="Helvetica Neue" charset="0"/>
                <a:buNone/>
              </a:pPr>
              <a:t>5</a:t>
            </a:fld>
            <a:endParaRPr lang="x-none" altLang="x-none" sz="1200">
              <a:solidFill>
                <a:srgbClr val="24282B"/>
              </a:solidFill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cxnSp>
        <p:nvCxnSpPr>
          <p:cNvPr id="273410" name="Google Shape;913;p103"/>
          <p:cNvCxnSpPr>
            <a:cxnSpLocks noChangeShapeType="1"/>
          </p:cNvCxnSpPr>
          <p:nvPr/>
        </p:nvCxnSpPr>
        <p:spPr bwMode="auto">
          <a:xfrm rot="10800000" flipH="1">
            <a:off x="6111875" y="2311400"/>
            <a:ext cx="0" cy="1665288"/>
          </a:xfrm>
          <a:prstGeom prst="straightConnector1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3411" name="Google Shape;914;p103"/>
          <p:cNvCxnSpPr>
            <a:cxnSpLocks noChangeShapeType="1"/>
          </p:cNvCxnSpPr>
          <p:nvPr/>
        </p:nvCxnSpPr>
        <p:spPr bwMode="auto">
          <a:xfrm rot="10800000" flipH="1">
            <a:off x="6105525" y="-85725"/>
            <a:ext cx="0" cy="1155700"/>
          </a:xfrm>
          <a:prstGeom prst="straightConnector1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3412" name="Google Shape;915;p103"/>
          <p:cNvSpPr txBox="1">
            <a:spLocks noChangeArrowheads="1"/>
          </p:cNvSpPr>
          <p:nvPr/>
        </p:nvSpPr>
        <p:spPr bwMode="auto">
          <a:xfrm>
            <a:off x="7353300" y="1228725"/>
            <a:ext cx="267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Declaración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conjunta</a:t>
            </a: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de </a:t>
            </a:r>
            <a:r>
              <a:rPr lang="en-US" altLang="x-none" sz="1500" b="1" dirty="0" err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Presidentes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273413" name="Google Shape;916;p103"/>
          <p:cNvSpPr txBox="1">
            <a:spLocks noChangeArrowheads="1"/>
          </p:cNvSpPr>
          <p:nvPr/>
        </p:nvSpPr>
        <p:spPr bwMode="auto">
          <a:xfrm>
            <a:off x="7353300" y="1901915"/>
            <a:ext cx="3886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San Juan de </a:t>
            </a:r>
            <a:r>
              <a:rPr lang="en-US" altLang="x-none" err="1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Anchorena</a:t>
            </a:r>
            <a:r>
              <a:rPr lang="en-US" altLang="x-none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Junio</a:t>
            </a:r>
            <a:r>
              <a:rPr lang="en-US" altLang="x-none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 2010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5 Plain" charset="0"/>
              <a:ea typeface="TheSans B5 Plain" charset="0"/>
              <a:cs typeface="TheSans B5 Plain" charset="0"/>
            </a:endParaRPr>
          </a:p>
        </p:txBody>
      </p:sp>
      <p:sp>
        <p:nvSpPr>
          <p:cNvPr id="273416" name="Google Shape;919;p103"/>
          <p:cNvSpPr>
            <a:spLocks noChangeArrowheads="1"/>
          </p:cNvSpPr>
          <p:nvPr/>
        </p:nvSpPr>
        <p:spPr bwMode="auto">
          <a:xfrm>
            <a:off x="5540375" y="1119188"/>
            <a:ext cx="1143000" cy="1143000"/>
          </a:xfrm>
          <a:prstGeom prst="ellipse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73417" name="Google Shape;920;p103"/>
          <p:cNvSpPr>
            <a:spLocks noChangeArrowheads="1"/>
          </p:cNvSpPr>
          <p:nvPr/>
        </p:nvSpPr>
        <p:spPr bwMode="auto">
          <a:xfrm>
            <a:off x="5540375" y="4038600"/>
            <a:ext cx="1143000" cy="1143000"/>
          </a:xfrm>
          <a:prstGeom prst="ellipse">
            <a:avLst/>
          </a:prstGeom>
          <a:noFill/>
          <a:ln w="12700">
            <a:solidFill>
              <a:srgbClr val="159CDB"/>
            </a:solidFill>
            <a:miter lim="4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273420" name="Google Shape;923;p103"/>
          <p:cNvSpPr txBox="1">
            <a:spLocks noChangeArrowheads="1"/>
          </p:cNvSpPr>
          <p:nvPr/>
        </p:nvSpPr>
        <p:spPr bwMode="auto">
          <a:xfrm>
            <a:off x="5782764" y="5410246"/>
            <a:ext cx="6165396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UY" altLang="x-none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En ese marco se le encomendó a la Comisión Administradora del Río Uruguay la elaboración de los estudios necesarios para la realización de la obra, manteniendo una adecuada coordinación con las respectivas autoridades nacionales competentes</a:t>
            </a:r>
            <a:r>
              <a:rPr lang="en-US" altLang="x-none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.</a:t>
            </a:r>
            <a:endParaRPr lang="x-none" altLang="x-none" sz="700">
              <a:latin typeface="TheSans B5 Plain" charset="0"/>
              <a:ea typeface="TheSans B5 Plain" charset="0"/>
              <a:cs typeface="TheSans B5 Plain" charset="0"/>
            </a:endParaRPr>
          </a:p>
        </p:txBody>
      </p:sp>
      <p:sp>
        <p:nvSpPr>
          <p:cNvPr id="273422" name="Google Shape;925;p103"/>
          <p:cNvSpPr>
            <a:spLocks/>
          </p:cNvSpPr>
          <p:nvPr/>
        </p:nvSpPr>
        <p:spPr bwMode="auto">
          <a:xfrm>
            <a:off x="5889625" y="1493838"/>
            <a:ext cx="406400" cy="406400"/>
          </a:xfrm>
          <a:custGeom>
            <a:avLst/>
            <a:gdLst>
              <a:gd name="T0" fmla="*/ 20830 w 21011"/>
              <a:gd name="T1" fmla="*/ 181 h 21058"/>
              <a:gd name="T2" fmla="*/ 19964 w 21011"/>
              <a:gd name="T3" fmla="*/ 181 h 21058"/>
              <a:gd name="T4" fmla="*/ 18185 w 21011"/>
              <a:gd name="T5" fmla="*/ 1965 h 21058"/>
              <a:gd name="T6" fmla="*/ 7938 w 21011"/>
              <a:gd name="T7" fmla="*/ 3460 h 21058"/>
              <a:gd name="T8" fmla="*/ 3223 w 21011"/>
              <a:gd name="T9" fmla="*/ 6160 h 21058"/>
              <a:gd name="T10" fmla="*/ 577 w 21011"/>
              <a:gd name="T11" fmla="*/ 6642 h 21058"/>
              <a:gd name="T12" fmla="*/ 48 w 21011"/>
              <a:gd name="T13" fmla="*/ 7028 h 21058"/>
              <a:gd name="T14" fmla="*/ 193 w 21011"/>
              <a:gd name="T15" fmla="*/ 7703 h 21058"/>
              <a:gd name="T16" fmla="*/ 4955 w 21011"/>
              <a:gd name="T17" fmla="*/ 12476 h 21058"/>
              <a:gd name="T18" fmla="*/ 4522 w 21011"/>
              <a:gd name="T19" fmla="*/ 12910 h 21058"/>
              <a:gd name="T20" fmla="*/ 4522 w 21011"/>
              <a:gd name="T21" fmla="*/ 16526 h 21058"/>
              <a:gd name="T22" fmla="*/ 6302 w 21011"/>
              <a:gd name="T23" fmla="*/ 17249 h 21058"/>
              <a:gd name="T24" fmla="*/ 8082 w 21011"/>
              <a:gd name="T25" fmla="*/ 16526 h 21058"/>
              <a:gd name="T26" fmla="*/ 8563 w 21011"/>
              <a:gd name="T27" fmla="*/ 16092 h 21058"/>
              <a:gd name="T28" fmla="*/ 13326 w 21011"/>
              <a:gd name="T29" fmla="*/ 20865 h 21058"/>
              <a:gd name="T30" fmla="*/ 13759 w 21011"/>
              <a:gd name="T31" fmla="*/ 21058 h 21058"/>
              <a:gd name="T32" fmla="*/ 13951 w 21011"/>
              <a:gd name="T33" fmla="*/ 21010 h 21058"/>
              <a:gd name="T34" fmla="*/ 14384 w 21011"/>
              <a:gd name="T35" fmla="*/ 20528 h 21058"/>
              <a:gd name="T36" fmla="*/ 14865 w 21011"/>
              <a:gd name="T37" fmla="*/ 18213 h 21058"/>
              <a:gd name="T38" fmla="*/ 17559 w 21011"/>
              <a:gd name="T39" fmla="*/ 13054 h 21058"/>
              <a:gd name="T40" fmla="*/ 19050 w 21011"/>
              <a:gd name="T41" fmla="*/ 2833 h 21058"/>
              <a:gd name="T42" fmla="*/ 20830 w 21011"/>
              <a:gd name="T43" fmla="*/ 1049 h 21058"/>
              <a:gd name="T44" fmla="*/ 20830 w 21011"/>
              <a:gd name="T45" fmla="*/ 181 h 21058"/>
              <a:gd name="T46" fmla="*/ 7264 w 21011"/>
              <a:gd name="T47" fmla="*/ 15658 h 21058"/>
              <a:gd name="T48" fmla="*/ 5388 w 21011"/>
              <a:gd name="T49" fmla="*/ 15658 h 21058"/>
              <a:gd name="T50" fmla="*/ 5388 w 21011"/>
              <a:gd name="T51" fmla="*/ 13778 h 21058"/>
              <a:gd name="T52" fmla="*/ 5869 w 21011"/>
              <a:gd name="T53" fmla="*/ 13344 h 21058"/>
              <a:gd name="T54" fmla="*/ 7745 w 21011"/>
              <a:gd name="T55" fmla="*/ 15224 h 21058"/>
              <a:gd name="T56" fmla="*/ 7264 w 21011"/>
              <a:gd name="T57" fmla="*/ 15658 h 21058"/>
              <a:gd name="T58" fmla="*/ 19339 w 21011"/>
              <a:gd name="T59" fmla="*/ 7606 h 21058"/>
              <a:gd name="T60" fmla="*/ 16693 w 21011"/>
              <a:gd name="T61" fmla="*/ 12187 h 21058"/>
              <a:gd name="T62" fmla="*/ 16645 w 21011"/>
              <a:gd name="T63" fmla="*/ 12235 h 21058"/>
              <a:gd name="T64" fmla="*/ 13711 w 21011"/>
              <a:gd name="T65" fmla="*/ 17828 h 21058"/>
              <a:gd name="T66" fmla="*/ 13374 w 21011"/>
              <a:gd name="T67" fmla="*/ 19129 h 21058"/>
              <a:gd name="T68" fmla="*/ 9044 w 21011"/>
              <a:gd name="T69" fmla="*/ 14790 h 21058"/>
              <a:gd name="T70" fmla="*/ 8996 w 21011"/>
              <a:gd name="T71" fmla="*/ 14742 h 21058"/>
              <a:gd name="T72" fmla="*/ 6254 w 21011"/>
              <a:gd name="T73" fmla="*/ 11994 h 21058"/>
              <a:gd name="T74" fmla="*/ 6206 w 21011"/>
              <a:gd name="T75" fmla="*/ 11946 h 21058"/>
              <a:gd name="T76" fmla="*/ 1924 w 21011"/>
              <a:gd name="T77" fmla="*/ 7654 h 21058"/>
              <a:gd name="T78" fmla="*/ 3560 w 21011"/>
              <a:gd name="T79" fmla="*/ 7269 h 21058"/>
              <a:gd name="T80" fmla="*/ 8756 w 21011"/>
              <a:gd name="T81" fmla="*/ 4279 h 21058"/>
              <a:gd name="T82" fmla="*/ 8804 w 21011"/>
              <a:gd name="T83" fmla="*/ 4279 h 21058"/>
              <a:gd name="T84" fmla="*/ 13374 w 21011"/>
              <a:gd name="T85" fmla="*/ 1628 h 21058"/>
              <a:gd name="T86" fmla="*/ 17752 w 21011"/>
              <a:gd name="T87" fmla="*/ 3171 h 21058"/>
              <a:gd name="T88" fmla="*/ 17752 w 21011"/>
              <a:gd name="T89" fmla="*/ 3171 h 21058"/>
              <a:gd name="T90" fmla="*/ 17752 w 21011"/>
              <a:gd name="T91" fmla="*/ 3171 h 21058"/>
              <a:gd name="T92" fmla="*/ 19339 w 21011"/>
              <a:gd name="T93" fmla="*/ 7606 h 21058"/>
              <a:gd name="T94" fmla="*/ 0 w 21011"/>
              <a:gd name="T95" fmla="*/ 0 h 21058"/>
              <a:gd name="T96" fmla="*/ 21011 w 21011"/>
              <a:gd name="T97" fmla="*/ 21058 h 2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T94" t="T95" r="T96" b="T97"/>
            <a:pathLst>
              <a:path w="21011" h="21058" extrusionOk="0">
                <a:moveTo>
                  <a:pt x="20830" y="181"/>
                </a:moveTo>
                <a:cubicBezTo>
                  <a:pt x="20590" y="-60"/>
                  <a:pt x="20205" y="-60"/>
                  <a:pt x="19964" y="181"/>
                </a:cubicBezTo>
                <a:lnTo>
                  <a:pt x="18185" y="1965"/>
                </a:lnTo>
                <a:cubicBezTo>
                  <a:pt x="15250" y="-542"/>
                  <a:pt x="11401" y="37"/>
                  <a:pt x="7938" y="3460"/>
                </a:cubicBezTo>
                <a:cubicBezTo>
                  <a:pt x="6543" y="4713"/>
                  <a:pt x="4955" y="5629"/>
                  <a:pt x="3223" y="6160"/>
                </a:cubicBezTo>
                <a:cubicBezTo>
                  <a:pt x="2357" y="6401"/>
                  <a:pt x="1491" y="6594"/>
                  <a:pt x="577" y="6642"/>
                </a:cubicBezTo>
                <a:cubicBezTo>
                  <a:pt x="337" y="6642"/>
                  <a:pt x="144" y="6835"/>
                  <a:pt x="48" y="7028"/>
                </a:cubicBezTo>
                <a:cubicBezTo>
                  <a:pt x="-48" y="7269"/>
                  <a:pt x="0" y="7510"/>
                  <a:pt x="193" y="7703"/>
                </a:cubicBezTo>
                <a:lnTo>
                  <a:pt x="4955" y="12476"/>
                </a:lnTo>
                <a:lnTo>
                  <a:pt x="4522" y="12910"/>
                </a:lnTo>
                <a:cubicBezTo>
                  <a:pt x="3512" y="13922"/>
                  <a:pt x="3512" y="15513"/>
                  <a:pt x="4522" y="16526"/>
                </a:cubicBezTo>
                <a:cubicBezTo>
                  <a:pt x="5003" y="17008"/>
                  <a:pt x="5677" y="17249"/>
                  <a:pt x="6302" y="17249"/>
                </a:cubicBezTo>
                <a:cubicBezTo>
                  <a:pt x="6927" y="17249"/>
                  <a:pt x="7601" y="17008"/>
                  <a:pt x="8082" y="16526"/>
                </a:cubicBezTo>
                <a:lnTo>
                  <a:pt x="8563" y="16092"/>
                </a:lnTo>
                <a:lnTo>
                  <a:pt x="13326" y="20865"/>
                </a:lnTo>
                <a:cubicBezTo>
                  <a:pt x="13422" y="20962"/>
                  <a:pt x="13614" y="21058"/>
                  <a:pt x="13759" y="21058"/>
                </a:cubicBezTo>
                <a:cubicBezTo>
                  <a:pt x="13807" y="21058"/>
                  <a:pt x="13903" y="21058"/>
                  <a:pt x="13951" y="21010"/>
                </a:cubicBezTo>
                <a:cubicBezTo>
                  <a:pt x="14192" y="20913"/>
                  <a:pt x="14336" y="20720"/>
                  <a:pt x="14384" y="20528"/>
                </a:cubicBezTo>
                <a:cubicBezTo>
                  <a:pt x="14480" y="19756"/>
                  <a:pt x="14673" y="18985"/>
                  <a:pt x="14865" y="18213"/>
                </a:cubicBezTo>
                <a:cubicBezTo>
                  <a:pt x="15442" y="16381"/>
                  <a:pt x="16356" y="14645"/>
                  <a:pt x="17559" y="13054"/>
                </a:cubicBezTo>
                <a:cubicBezTo>
                  <a:pt x="20975" y="9583"/>
                  <a:pt x="21552" y="5726"/>
                  <a:pt x="19050" y="2833"/>
                </a:cubicBezTo>
                <a:lnTo>
                  <a:pt x="20830" y="1049"/>
                </a:lnTo>
                <a:cubicBezTo>
                  <a:pt x="21071" y="808"/>
                  <a:pt x="21071" y="422"/>
                  <a:pt x="20830" y="181"/>
                </a:cubicBezTo>
                <a:close/>
                <a:moveTo>
                  <a:pt x="7264" y="15658"/>
                </a:moveTo>
                <a:cubicBezTo>
                  <a:pt x="6735" y="16188"/>
                  <a:pt x="5917" y="16188"/>
                  <a:pt x="5388" y="15658"/>
                </a:cubicBezTo>
                <a:cubicBezTo>
                  <a:pt x="4859" y="15128"/>
                  <a:pt x="4859" y="14308"/>
                  <a:pt x="5388" y="13778"/>
                </a:cubicBezTo>
                <a:lnTo>
                  <a:pt x="5869" y="13344"/>
                </a:lnTo>
                <a:lnTo>
                  <a:pt x="7745" y="15224"/>
                </a:lnTo>
                <a:lnTo>
                  <a:pt x="7264" y="15658"/>
                </a:lnTo>
                <a:close/>
                <a:moveTo>
                  <a:pt x="19339" y="7606"/>
                </a:moveTo>
                <a:cubicBezTo>
                  <a:pt x="19099" y="9101"/>
                  <a:pt x="18184" y="10692"/>
                  <a:pt x="16693" y="12187"/>
                </a:cubicBezTo>
                <a:cubicBezTo>
                  <a:pt x="16693" y="12187"/>
                  <a:pt x="16645" y="12235"/>
                  <a:pt x="16645" y="12235"/>
                </a:cubicBezTo>
                <a:cubicBezTo>
                  <a:pt x="15298" y="13922"/>
                  <a:pt x="14288" y="15803"/>
                  <a:pt x="13711" y="17828"/>
                </a:cubicBezTo>
                <a:cubicBezTo>
                  <a:pt x="13566" y="18262"/>
                  <a:pt x="13470" y="18696"/>
                  <a:pt x="13374" y="19129"/>
                </a:cubicBezTo>
                <a:lnTo>
                  <a:pt x="9044" y="14790"/>
                </a:lnTo>
                <a:cubicBezTo>
                  <a:pt x="9044" y="14790"/>
                  <a:pt x="9044" y="14790"/>
                  <a:pt x="8996" y="14742"/>
                </a:cubicBezTo>
                <a:lnTo>
                  <a:pt x="6254" y="11994"/>
                </a:lnTo>
                <a:cubicBezTo>
                  <a:pt x="6254" y="11994"/>
                  <a:pt x="6254" y="11994"/>
                  <a:pt x="6206" y="11946"/>
                </a:cubicBezTo>
                <a:lnTo>
                  <a:pt x="1924" y="7654"/>
                </a:lnTo>
                <a:cubicBezTo>
                  <a:pt x="2454" y="7558"/>
                  <a:pt x="3031" y="7413"/>
                  <a:pt x="3560" y="7269"/>
                </a:cubicBezTo>
                <a:cubicBezTo>
                  <a:pt x="5484" y="6690"/>
                  <a:pt x="7216" y="5678"/>
                  <a:pt x="8756" y="4279"/>
                </a:cubicBezTo>
                <a:cubicBezTo>
                  <a:pt x="8756" y="4279"/>
                  <a:pt x="8756" y="4279"/>
                  <a:pt x="8804" y="4279"/>
                </a:cubicBezTo>
                <a:cubicBezTo>
                  <a:pt x="10295" y="2785"/>
                  <a:pt x="11883" y="1869"/>
                  <a:pt x="13374" y="1628"/>
                </a:cubicBezTo>
                <a:cubicBezTo>
                  <a:pt x="15010" y="1387"/>
                  <a:pt x="16453" y="1869"/>
                  <a:pt x="17752" y="3171"/>
                </a:cubicBezTo>
                <a:cubicBezTo>
                  <a:pt x="17752" y="3171"/>
                  <a:pt x="17752" y="3171"/>
                  <a:pt x="17752" y="3171"/>
                </a:cubicBezTo>
                <a:cubicBezTo>
                  <a:pt x="17752" y="3171"/>
                  <a:pt x="17752" y="3171"/>
                  <a:pt x="17752" y="3171"/>
                </a:cubicBezTo>
                <a:cubicBezTo>
                  <a:pt x="19050" y="4521"/>
                  <a:pt x="19580" y="5967"/>
                  <a:pt x="19339" y="7606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273423" name="Google Shape;926;p103"/>
          <p:cNvSpPr>
            <a:spLocks/>
          </p:cNvSpPr>
          <p:nvPr/>
        </p:nvSpPr>
        <p:spPr bwMode="auto">
          <a:xfrm>
            <a:off x="5915025" y="4406900"/>
            <a:ext cx="406400" cy="406400"/>
          </a:xfrm>
          <a:custGeom>
            <a:avLst/>
            <a:gdLst>
              <a:gd name="T0" fmla="*/ 10807 w 21600"/>
              <a:gd name="T1" fmla="*/ 0 h 21600"/>
              <a:gd name="T2" fmla="*/ 0 w 21600"/>
              <a:gd name="T3" fmla="*/ 10807 h 21600"/>
              <a:gd name="T4" fmla="*/ 10807 w 21600"/>
              <a:gd name="T5" fmla="*/ 21600 h 21600"/>
              <a:gd name="T6" fmla="*/ 21600 w 21600"/>
              <a:gd name="T7" fmla="*/ 10807 h 21600"/>
              <a:gd name="T8" fmla="*/ 10807 w 21600"/>
              <a:gd name="T9" fmla="*/ 0 h 21600"/>
              <a:gd name="T10" fmla="*/ 10807 w 21600"/>
              <a:gd name="T11" fmla="*/ 1184 h 21600"/>
              <a:gd name="T12" fmla="*/ 20371 w 21600"/>
              <a:gd name="T13" fmla="*/ 10748 h 21600"/>
              <a:gd name="T14" fmla="*/ 10807 w 21600"/>
              <a:gd name="T15" fmla="*/ 20327 h 21600"/>
              <a:gd name="T16" fmla="*/ 1229 w 21600"/>
              <a:gd name="T17" fmla="*/ 10748 h 21600"/>
              <a:gd name="T18" fmla="*/ 10807 w 21600"/>
              <a:gd name="T19" fmla="*/ 1184 h 21600"/>
              <a:gd name="T20" fmla="*/ 14849 w 21600"/>
              <a:gd name="T21" fmla="*/ 7491 h 21600"/>
              <a:gd name="T22" fmla="*/ 14405 w 21600"/>
              <a:gd name="T23" fmla="*/ 7669 h 21600"/>
              <a:gd name="T24" fmla="*/ 9431 w 21600"/>
              <a:gd name="T25" fmla="*/ 12643 h 21600"/>
              <a:gd name="T26" fmla="*/ 7210 w 21600"/>
              <a:gd name="T27" fmla="*/ 10408 h 21600"/>
              <a:gd name="T28" fmla="*/ 6351 w 21600"/>
              <a:gd name="T29" fmla="*/ 10408 h 21600"/>
              <a:gd name="T30" fmla="*/ 6351 w 21600"/>
              <a:gd name="T31" fmla="*/ 11266 h 21600"/>
              <a:gd name="T32" fmla="*/ 9001 w 21600"/>
              <a:gd name="T33" fmla="*/ 13916 h 21600"/>
              <a:gd name="T34" fmla="*/ 9431 w 21600"/>
              <a:gd name="T35" fmla="*/ 14109 h 21600"/>
              <a:gd name="T36" fmla="*/ 9860 w 21600"/>
              <a:gd name="T37" fmla="*/ 13916 h 21600"/>
              <a:gd name="T38" fmla="*/ 15264 w 21600"/>
              <a:gd name="T39" fmla="*/ 8513 h 21600"/>
              <a:gd name="T40" fmla="*/ 15264 w 21600"/>
              <a:gd name="T41" fmla="*/ 7669 h 21600"/>
              <a:gd name="T42" fmla="*/ 14849 w 21600"/>
              <a:gd name="T43" fmla="*/ 7491 h 21600"/>
              <a:gd name="T44" fmla="*/ 0 w 21600"/>
              <a:gd name="T45" fmla="*/ 0 h 21600"/>
              <a:gd name="T46" fmla="*/ 21600 w 21600"/>
              <a:gd name="T47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T44" t="T45" r="T46" b="T47"/>
            <a:pathLst>
              <a:path w="21600" h="21600" extrusionOk="0">
                <a:moveTo>
                  <a:pt x="10807" y="0"/>
                </a:moveTo>
                <a:cubicBezTo>
                  <a:pt x="4838" y="0"/>
                  <a:pt x="0" y="4838"/>
                  <a:pt x="0" y="10807"/>
                </a:cubicBezTo>
                <a:cubicBezTo>
                  <a:pt x="0" y="16777"/>
                  <a:pt x="4838" y="21600"/>
                  <a:pt x="10807" y="21600"/>
                </a:cubicBezTo>
                <a:cubicBezTo>
                  <a:pt x="16777" y="21600"/>
                  <a:pt x="21600" y="16777"/>
                  <a:pt x="21600" y="10807"/>
                </a:cubicBezTo>
                <a:cubicBezTo>
                  <a:pt x="21600" y="4838"/>
                  <a:pt x="16777" y="0"/>
                  <a:pt x="10807" y="0"/>
                </a:cubicBezTo>
                <a:close/>
                <a:moveTo>
                  <a:pt x="10807" y="1184"/>
                </a:moveTo>
                <a:cubicBezTo>
                  <a:pt x="16066" y="1184"/>
                  <a:pt x="20371" y="5489"/>
                  <a:pt x="20371" y="10748"/>
                </a:cubicBezTo>
                <a:cubicBezTo>
                  <a:pt x="20371" y="16054"/>
                  <a:pt x="16113" y="20327"/>
                  <a:pt x="10807" y="20327"/>
                </a:cubicBezTo>
                <a:cubicBezTo>
                  <a:pt x="5549" y="20327"/>
                  <a:pt x="1229" y="16007"/>
                  <a:pt x="1229" y="10748"/>
                </a:cubicBezTo>
                <a:cubicBezTo>
                  <a:pt x="1229" y="5490"/>
                  <a:pt x="5549" y="1184"/>
                  <a:pt x="10807" y="1184"/>
                </a:cubicBezTo>
                <a:close/>
                <a:moveTo>
                  <a:pt x="14849" y="7491"/>
                </a:moveTo>
                <a:cubicBezTo>
                  <a:pt x="14689" y="7491"/>
                  <a:pt x="14523" y="7550"/>
                  <a:pt x="14405" y="7669"/>
                </a:cubicBezTo>
                <a:lnTo>
                  <a:pt x="9431" y="12643"/>
                </a:lnTo>
                <a:lnTo>
                  <a:pt x="7210" y="10408"/>
                </a:lnTo>
                <a:cubicBezTo>
                  <a:pt x="6973" y="10171"/>
                  <a:pt x="6588" y="10171"/>
                  <a:pt x="6351" y="10408"/>
                </a:cubicBezTo>
                <a:cubicBezTo>
                  <a:pt x="6114" y="10645"/>
                  <a:pt x="6114" y="11029"/>
                  <a:pt x="6351" y="11266"/>
                </a:cubicBezTo>
                <a:lnTo>
                  <a:pt x="9001" y="13916"/>
                </a:lnTo>
                <a:cubicBezTo>
                  <a:pt x="9143" y="14058"/>
                  <a:pt x="9288" y="14109"/>
                  <a:pt x="9431" y="14109"/>
                </a:cubicBezTo>
                <a:cubicBezTo>
                  <a:pt x="9573" y="14109"/>
                  <a:pt x="9765" y="14058"/>
                  <a:pt x="9860" y="13916"/>
                </a:cubicBezTo>
                <a:lnTo>
                  <a:pt x="15264" y="8513"/>
                </a:lnTo>
                <a:cubicBezTo>
                  <a:pt x="15500" y="8276"/>
                  <a:pt x="15500" y="7906"/>
                  <a:pt x="15264" y="7669"/>
                </a:cubicBezTo>
                <a:cubicBezTo>
                  <a:pt x="15169" y="7550"/>
                  <a:pt x="15009" y="7491"/>
                  <a:pt x="14849" y="7491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lIns="19050" tIns="19050" rIns="19050" bIns="19050" anchor="ctr"/>
          <a:lstStyle/>
          <a:p>
            <a:endParaRPr lang="en-US"/>
          </a:p>
        </p:txBody>
      </p:sp>
      <p:sp>
        <p:nvSpPr>
          <p:cNvPr id="15" name="Google Shape;108;p12"/>
          <p:cNvSpPr txBox="1">
            <a:spLocks noGrp="1"/>
          </p:cNvSpPr>
          <p:nvPr>
            <p:ph type="title"/>
          </p:nvPr>
        </p:nvSpPr>
        <p:spPr>
          <a:xfrm>
            <a:off x="715616" y="894522"/>
            <a:ext cx="8282127" cy="417444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Lato" charset="0"/>
              <a:buNone/>
            </a:pPr>
            <a:r>
              <a:rPr lang="en-US" altLang="x-none" err="1">
                <a:sym typeface="Lato" charset="0"/>
              </a:rPr>
              <a:t>Antecedentes</a:t>
            </a:r>
            <a:endParaRPr lang="x-none" altLang="x-none">
              <a:sym typeface="Lato" charset="0"/>
            </a:endParaRPr>
          </a:p>
        </p:txBody>
      </p:sp>
      <p:sp>
        <p:nvSpPr>
          <p:cNvPr id="16" name="Google Shape;880;p101"/>
          <p:cNvSpPr txBox="1">
            <a:spLocks noChangeArrowheads="1"/>
          </p:cNvSpPr>
          <p:nvPr/>
        </p:nvSpPr>
        <p:spPr bwMode="auto">
          <a:xfrm>
            <a:off x="1245463" y="4108677"/>
            <a:ext cx="25273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Evolución histórica de intenciones de integración mediante un </a:t>
            </a:r>
            <a:r>
              <a:rPr lang="en-US" altLang="x-none" dirty="0" err="1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puente</a:t>
            </a:r>
            <a:r>
              <a:rPr lang="en-US" altLang="x-none" dirty="0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 entre Monte Caseros y Bella Unión.</a:t>
            </a:r>
            <a:endParaRPr lang="x-none" altLang="x-none" sz="700">
              <a:latin typeface="TheSans B4 SemiLight" charset="0"/>
              <a:ea typeface="TheSans B4 SemiLight" charset="0"/>
              <a:cs typeface="TheSans B4 SemiLight" charset="0"/>
            </a:endParaRPr>
          </a:p>
        </p:txBody>
      </p:sp>
      <p:sp>
        <p:nvSpPr>
          <p:cNvPr id="18" name="Google Shape;915;p103"/>
          <p:cNvSpPr txBox="1">
            <a:spLocks noChangeArrowheads="1"/>
          </p:cNvSpPr>
          <p:nvPr/>
        </p:nvSpPr>
        <p:spPr bwMode="auto">
          <a:xfrm>
            <a:off x="7392488" y="4220119"/>
            <a:ext cx="267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 dirty="0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Declaración de Buenos Aires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19" name="Google Shape;916;p103"/>
          <p:cNvSpPr txBox="1">
            <a:spLocks noChangeArrowheads="1"/>
          </p:cNvSpPr>
          <p:nvPr/>
        </p:nvSpPr>
        <p:spPr bwMode="auto">
          <a:xfrm>
            <a:off x="7409906" y="4527549"/>
            <a:ext cx="38862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Buenos Aires.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n-US" altLang="x-none" err="1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Agosto</a:t>
            </a:r>
            <a:r>
              <a:rPr lang="en-US" altLang="x-none">
                <a:solidFill>
                  <a:srgbClr val="0B0C11"/>
                </a:solidFill>
                <a:latin typeface="TheSans B5 Plain" charset="0"/>
                <a:ea typeface="TheSans B5 Plain" charset="0"/>
                <a:cs typeface="TheSans B5 Plain" charset="0"/>
                <a:sym typeface="Open Sans" charset="0"/>
              </a:rPr>
              <a:t> 2011.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endParaRPr lang="x-none" altLang="x-none" sz="700">
              <a:latin typeface="TheSans B5 Plain" charset="0"/>
              <a:ea typeface="TheSans B5 Plain" charset="0"/>
              <a:cs typeface="TheSans B5 Plain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07" name="Google Shape;3387;p25"/>
          <p:cNvSpPr>
            <a:spLocks noChangeArrowheads="1"/>
          </p:cNvSpPr>
          <p:nvPr/>
        </p:nvSpPr>
        <p:spPr bwMode="auto">
          <a:xfrm>
            <a:off x="669198" y="3962652"/>
            <a:ext cx="4886870" cy="156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lvl="0" eaLnBrk="1" hangingPunct="1"/>
            <a:r>
              <a:rPr lang="es-UY" sz="1600">
                <a:solidFill>
                  <a:schemeClr val="tx1">
                    <a:lumMod val="50000"/>
                    <a:lumOff val="50000"/>
                  </a:schemeClr>
                </a:solidFill>
                <a:latin typeface="TheSans B5 Plain" charset="0"/>
                <a:ea typeface="TheSans B5 Plain" charset="0"/>
                <a:cs typeface="TheSans B5 Plain" charset="0"/>
              </a:rPr>
              <a:t>“Contratación de servicios de consultoría para realizar los estudios de viabilidad técnica, económica y ambiental, con las correspondientes especificaciones técnicas para el llamado a elaboración del Proyecto Ejecutivo y construcción de un puente internacional sobre el Río Uruguay entre las ciudades de Monte Caseros (RA) y Bella Unión (ROU)”</a:t>
            </a:r>
            <a:endParaRPr lang="x-none" altLang="x-none" sz="1600">
              <a:solidFill>
                <a:schemeClr val="tx1">
                  <a:lumMod val="50000"/>
                  <a:lumOff val="50000"/>
                </a:schemeClr>
              </a:solidFill>
              <a:latin typeface="TheSans B5 Plain" charset="0"/>
              <a:ea typeface="TheSans B5 Plain" charset="0"/>
              <a:cs typeface="TheSans B5 Plain" charset="0"/>
              <a:sym typeface="Lato" charset="0"/>
            </a:endParaRPr>
          </a:p>
        </p:txBody>
      </p:sp>
      <p:sp>
        <p:nvSpPr>
          <p:cNvPr id="136208" name="Google Shape;3388;p25"/>
          <p:cNvSpPr>
            <a:spLocks noChangeArrowheads="1"/>
          </p:cNvSpPr>
          <p:nvPr/>
        </p:nvSpPr>
        <p:spPr bwMode="auto">
          <a:xfrm>
            <a:off x="686615" y="3175425"/>
            <a:ext cx="2962275" cy="3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2400" b="1" err="1">
                <a:solidFill>
                  <a:srgbClr val="003891"/>
                </a:solidFill>
                <a:latin typeface="TheSans B7" charset="0"/>
                <a:ea typeface="TheSans B7" charset="0"/>
                <a:cs typeface="TheSans B7" charset="0"/>
                <a:sym typeface="Montserrat Black" charset="0"/>
              </a:rPr>
              <a:t>Diciembre</a:t>
            </a:r>
            <a:r>
              <a:rPr lang="en-US" altLang="x-none" sz="2400" b="1">
                <a:solidFill>
                  <a:srgbClr val="003891"/>
                </a:solidFill>
                <a:latin typeface="TheSans B7" charset="0"/>
                <a:ea typeface="TheSans B7" charset="0"/>
                <a:cs typeface="TheSans B7" charset="0"/>
                <a:sym typeface="Montserrat Black" charset="0"/>
              </a:rPr>
              <a:t> 2014</a:t>
            </a:r>
            <a:endParaRPr lang="x-none" altLang="x-none" sz="2400" b="1">
              <a:solidFill>
                <a:srgbClr val="003891"/>
              </a:solidFill>
              <a:latin typeface="TheSans B7" charset="0"/>
              <a:ea typeface="TheSans B7" charset="0"/>
              <a:cs typeface="TheSans B7" charset="0"/>
              <a:sym typeface="Montserrat Black" charset="0"/>
            </a:endParaRPr>
          </a:p>
        </p:txBody>
      </p:sp>
      <p:sp>
        <p:nvSpPr>
          <p:cNvPr id="136209" name="Google Shape;3389;p25"/>
          <p:cNvSpPr>
            <a:spLocks noChangeArrowheads="1"/>
          </p:cNvSpPr>
          <p:nvPr/>
        </p:nvSpPr>
        <p:spPr bwMode="auto">
          <a:xfrm>
            <a:off x="686616" y="3532492"/>
            <a:ext cx="5095875" cy="3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2000" b="1" err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Llamado</a:t>
            </a:r>
            <a:r>
              <a:rPr lang="en-US" altLang="x-none" sz="2000" b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 a </a:t>
            </a:r>
            <a:r>
              <a:rPr lang="en-US" altLang="x-none" sz="2000" b="1" err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Licitación</a:t>
            </a:r>
            <a:r>
              <a:rPr lang="en-US" altLang="x-none" sz="2000" b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 </a:t>
            </a:r>
            <a:r>
              <a:rPr lang="en-US" altLang="x-none" sz="2000" b="1" err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Pública</a:t>
            </a:r>
            <a:r>
              <a:rPr lang="en-US" altLang="x-none" sz="2000" b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 </a:t>
            </a:r>
            <a:r>
              <a:rPr lang="en-US" altLang="x-none" sz="2000" b="1" err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Binacional</a:t>
            </a:r>
            <a:endParaRPr lang="x-none" altLang="x-none" sz="2000" b="1">
              <a:solidFill>
                <a:srgbClr val="595959"/>
              </a:solidFill>
              <a:latin typeface="TheSans B7" charset="0"/>
              <a:ea typeface="TheSans B7" charset="0"/>
              <a:cs typeface="TheSans B7" charset="0"/>
              <a:sym typeface="Lato" charset="0"/>
            </a:endParaRPr>
          </a:p>
        </p:txBody>
      </p:sp>
      <p:sp>
        <p:nvSpPr>
          <p:cNvPr id="136199" name="Google Shape;3333;p23"/>
          <p:cNvSpPr txBox="1">
            <a:spLocks/>
          </p:cNvSpPr>
          <p:nvPr/>
        </p:nvSpPr>
        <p:spPr bwMode="auto">
          <a:xfrm>
            <a:off x="715203" y="866084"/>
            <a:ext cx="3640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TheSans B5 Plain" charset="0"/>
                <a:ea typeface="TheSans B5 Plain" charset="0"/>
                <a:cs typeface="TheSans B5 Plain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TheSans B5 Plain" charset="0"/>
                <a:cs typeface="TheSans B5 Plain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accent1"/>
              </a:buClr>
              <a:buSzPts val="3600"/>
              <a:buFont typeface="Montserrat Black" charset="0"/>
              <a:buNone/>
            </a:pPr>
            <a:r>
              <a:rPr lang="en-US" altLang="x-none" sz="4000" b="1" err="1">
                <a:solidFill>
                  <a:srgbClr val="159CDB"/>
                </a:solidFill>
                <a:latin typeface="TheSans B8 ExtraBold" charset="0"/>
                <a:ea typeface="TheSans B8 ExtraBold" charset="0"/>
                <a:cs typeface="TheSans B8 ExtraBold" charset="0"/>
                <a:sym typeface="Montserrat Black" charset="0"/>
              </a:rPr>
              <a:t>Antecedentes</a:t>
            </a:r>
            <a:endParaRPr lang="en-US" altLang="x-none" sz="4000" b="1">
              <a:solidFill>
                <a:srgbClr val="159CDB"/>
              </a:solidFill>
              <a:latin typeface="TheSans B8 ExtraBold" charset="0"/>
              <a:ea typeface="TheSans B8 ExtraBold" charset="0"/>
              <a:cs typeface="TheSans B8 ExtraBold" charset="0"/>
              <a:sym typeface="Montserrat Black" charset="0"/>
            </a:endParaRPr>
          </a:p>
        </p:txBody>
      </p:sp>
      <p:sp>
        <p:nvSpPr>
          <p:cNvPr id="20" name="Google Shape;3388;p25"/>
          <p:cNvSpPr>
            <a:spLocks noChangeArrowheads="1"/>
          </p:cNvSpPr>
          <p:nvPr/>
        </p:nvSpPr>
        <p:spPr bwMode="auto">
          <a:xfrm>
            <a:off x="6108680" y="3158008"/>
            <a:ext cx="3253034" cy="3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2400" b="1" err="1">
                <a:solidFill>
                  <a:srgbClr val="003891"/>
                </a:solidFill>
                <a:latin typeface="TheSans B7" charset="0"/>
                <a:ea typeface="TheSans B7" charset="0"/>
                <a:cs typeface="TheSans B7" charset="0"/>
                <a:sym typeface="Montserrat Black" charset="0"/>
              </a:rPr>
              <a:t>Diciembre</a:t>
            </a:r>
            <a:r>
              <a:rPr lang="en-US" altLang="x-none" sz="2400" b="1">
                <a:solidFill>
                  <a:srgbClr val="003891"/>
                </a:solidFill>
                <a:latin typeface="TheSans B7" charset="0"/>
                <a:ea typeface="TheSans B7" charset="0"/>
                <a:cs typeface="TheSans B7" charset="0"/>
                <a:sym typeface="Montserrat Black" charset="0"/>
              </a:rPr>
              <a:t> 2015</a:t>
            </a:r>
            <a:endParaRPr lang="x-none" altLang="x-none" sz="2400" b="1">
              <a:solidFill>
                <a:srgbClr val="003891"/>
              </a:solidFill>
              <a:latin typeface="TheSans B7" charset="0"/>
              <a:ea typeface="TheSans B7" charset="0"/>
              <a:cs typeface="TheSans B7" charset="0"/>
              <a:sym typeface="Montserrat Black" charset="0"/>
            </a:endParaRPr>
          </a:p>
        </p:txBody>
      </p:sp>
      <p:sp>
        <p:nvSpPr>
          <p:cNvPr id="21" name="Google Shape;3389;p25"/>
          <p:cNvSpPr>
            <a:spLocks noChangeArrowheads="1"/>
          </p:cNvSpPr>
          <p:nvPr/>
        </p:nvSpPr>
        <p:spPr bwMode="auto">
          <a:xfrm>
            <a:off x="6143514" y="3549909"/>
            <a:ext cx="5430177" cy="3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en-US" altLang="x-none" sz="2000" b="1" err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Adjudicación</a:t>
            </a:r>
            <a:r>
              <a:rPr lang="en-US" altLang="x-none" sz="2000" b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 de los </a:t>
            </a:r>
            <a:r>
              <a:rPr lang="en-US" altLang="x-none" sz="2000" b="1" err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trabajos</a:t>
            </a:r>
            <a:r>
              <a:rPr lang="en-US" altLang="x-none" sz="2000" b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 de </a:t>
            </a:r>
            <a:r>
              <a:rPr lang="en-US" altLang="x-none" sz="2000" b="1" err="1">
                <a:solidFill>
                  <a:srgbClr val="595959"/>
                </a:solidFill>
                <a:latin typeface="TheSans B7" charset="0"/>
                <a:ea typeface="TheSans B7" charset="0"/>
                <a:cs typeface="TheSans B7" charset="0"/>
                <a:sym typeface="Lato" charset="0"/>
              </a:rPr>
              <a:t>consultoría</a:t>
            </a:r>
            <a:endParaRPr lang="x-none" altLang="x-none" sz="2000" b="1">
              <a:solidFill>
                <a:srgbClr val="595959"/>
              </a:solidFill>
              <a:latin typeface="TheSans B7" charset="0"/>
              <a:ea typeface="TheSans B7" charset="0"/>
              <a:cs typeface="TheSans B7" charset="0"/>
              <a:sym typeface="Lato" charset="0"/>
            </a:endParaRPr>
          </a:p>
        </p:txBody>
      </p:sp>
      <p:pic>
        <p:nvPicPr>
          <p:cNvPr id="16" name="Picture 7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2482" y="4387591"/>
            <a:ext cx="7524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716" descr="\\SERVIDOR\Proyectos\1507 - CARU - Montes Caseros Bella Union\logo-LKSu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8721" y="4433474"/>
            <a:ext cx="571503" cy="571503"/>
          </a:xfrm>
          <a:prstGeom prst="rect">
            <a:avLst/>
          </a:prstGeom>
          <a:noFill/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29" y="4446861"/>
            <a:ext cx="1513141" cy="32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Objetivos</a:t>
            </a:r>
            <a:r>
              <a:rPr lang="en-US"/>
              <a:t> del </a:t>
            </a:r>
            <a:r>
              <a:rPr lang="en-US" err="1"/>
              <a:t>estudio</a:t>
            </a:r>
            <a:r>
              <a:rPr lang="en-US"/>
              <a:t> de </a:t>
            </a:r>
            <a:r>
              <a:rPr lang="en-US" err="1"/>
              <a:t>viabilidad</a:t>
            </a:r>
            <a:endParaRPr lang="en-US"/>
          </a:p>
        </p:txBody>
      </p:sp>
      <p:sp>
        <p:nvSpPr>
          <p:cNvPr id="355331" name="Google Shape;1925;p143"/>
          <p:cNvSpPr>
            <a:spLocks noChangeArrowheads="1"/>
          </p:cNvSpPr>
          <p:nvPr/>
        </p:nvSpPr>
        <p:spPr bwMode="auto">
          <a:xfrm>
            <a:off x="715616" y="2305050"/>
            <a:ext cx="1397000" cy="1397000"/>
          </a:xfrm>
          <a:prstGeom prst="rect">
            <a:avLst/>
          </a:prstGeom>
          <a:solidFill>
            <a:srgbClr val="159CDB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55332" name="Google Shape;1926;p143"/>
          <p:cNvSpPr txBox="1">
            <a:spLocks noChangeArrowheads="1"/>
          </p:cNvSpPr>
          <p:nvPr/>
        </p:nvSpPr>
        <p:spPr bwMode="auto">
          <a:xfrm>
            <a:off x="715616" y="2670175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3600">
                <a:solidFill>
                  <a:srgbClr val="FFFFFF"/>
                </a:solidFill>
                <a:latin typeface="Open Sans" charset="0"/>
                <a:sym typeface="Open Sans" charset="0"/>
              </a:rPr>
              <a:t>e</a:t>
            </a:r>
            <a:endParaRPr lang="x-none" altLang="x-none" sz="700"/>
          </a:p>
        </p:txBody>
      </p:sp>
      <p:sp>
        <p:nvSpPr>
          <p:cNvPr id="355335" name="Google Shape;1929;p143"/>
          <p:cNvSpPr>
            <a:spLocks noChangeArrowheads="1"/>
          </p:cNvSpPr>
          <p:nvPr/>
        </p:nvSpPr>
        <p:spPr bwMode="auto">
          <a:xfrm>
            <a:off x="6096000" y="2305050"/>
            <a:ext cx="1397000" cy="1397000"/>
          </a:xfrm>
          <a:prstGeom prst="rect">
            <a:avLst/>
          </a:prstGeom>
          <a:solidFill>
            <a:srgbClr val="AEB4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355336" name="Google Shape;1930;p143"/>
          <p:cNvSpPr txBox="1">
            <a:spLocks noChangeArrowheads="1"/>
          </p:cNvSpPr>
          <p:nvPr/>
        </p:nvSpPr>
        <p:spPr bwMode="auto">
          <a:xfrm>
            <a:off x="6096000" y="2670175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36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e</a:t>
            </a:r>
            <a:endParaRPr lang="x-none" altLang="x-none" sz="700"/>
          </a:p>
        </p:txBody>
      </p:sp>
      <p:sp>
        <p:nvSpPr>
          <p:cNvPr id="355339" name="Google Shape;1933;p143"/>
          <p:cNvSpPr txBox="1">
            <a:spLocks noChangeArrowheads="1"/>
          </p:cNvSpPr>
          <p:nvPr/>
        </p:nvSpPr>
        <p:spPr bwMode="auto">
          <a:xfrm>
            <a:off x="2557116" y="2305050"/>
            <a:ext cx="267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EVALUACIÓN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55340" name="Google Shape;1934;p143"/>
          <p:cNvSpPr txBox="1">
            <a:spLocks noChangeArrowheads="1"/>
          </p:cNvSpPr>
          <p:nvPr/>
        </p:nvSpPr>
        <p:spPr bwMode="auto">
          <a:xfrm>
            <a:off x="2557116" y="2708275"/>
            <a:ext cx="2540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Evaluación técnica, económica y ambiental para la construcción de un puente entre Monte Caseros y Bella Unión a nivel ante proyecto ejecutivo y elaboración de los pliegos para el llamado a proyecto ejecutivo y construcción</a:t>
            </a:r>
          </a:p>
        </p:txBody>
      </p:sp>
      <p:sp>
        <p:nvSpPr>
          <p:cNvPr id="355343" name="Google Shape;1937;p143"/>
          <p:cNvSpPr txBox="1">
            <a:spLocks noChangeArrowheads="1"/>
          </p:cNvSpPr>
          <p:nvPr/>
        </p:nvSpPr>
        <p:spPr bwMode="auto">
          <a:xfrm>
            <a:off x="7937500" y="2305050"/>
            <a:ext cx="267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 EQUIPO DE TRABAJO</a:t>
            </a: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sp>
        <p:nvSpPr>
          <p:cNvPr id="355344" name="Google Shape;1938;p143"/>
          <p:cNvSpPr txBox="1">
            <a:spLocks noChangeArrowheads="1"/>
          </p:cNvSpPr>
          <p:nvPr/>
        </p:nvSpPr>
        <p:spPr bwMode="auto">
          <a:xfrm>
            <a:off x="7937500" y="2708275"/>
            <a:ext cx="25400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Equipo multidisciplinario</a:t>
            </a:r>
          </a:p>
          <a:p>
            <a:pPr eaLnBrk="1" hangingPunct="1">
              <a:lnSpc>
                <a:spcPct val="120000"/>
              </a:lnSpc>
              <a:buClr>
                <a:srgbClr val="0B0C11"/>
              </a:buClr>
              <a:buSzPts val="2800"/>
            </a:pPr>
            <a:r>
              <a:rPr lang="es-MX" altLang="x-none">
                <a:solidFill>
                  <a:srgbClr val="0B0C11"/>
                </a:solidFill>
                <a:latin typeface="TheSans B4 SemiLight" charset="0"/>
                <a:ea typeface="TheSans B4 SemiLight" charset="0"/>
                <a:cs typeface="TheSans B4 SemiLight" charset="0"/>
                <a:sym typeface="Open Sans" charset="0"/>
              </a:rPr>
              <a:t>10 profesionales especialistas en las diferentes áreas de estudio del ante proyecto</a:t>
            </a:r>
          </a:p>
        </p:txBody>
      </p:sp>
    </p:spTree>
    <p:extLst>
      <p:ext uri="{BB962C8B-B14F-4D97-AF65-F5344CB8AC3E}">
        <p14:creationId xmlns:p14="http://schemas.microsoft.com/office/powerpoint/2010/main" val="1584362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3" name="Google Shape;1927;p143"/>
          <p:cNvSpPr>
            <a:spLocks noChangeArrowheads="1"/>
          </p:cNvSpPr>
          <p:nvPr/>
        </p:nvSpPr>
        <p:spPr bwMode="auto">
          <a:xfrm>
            <a:off x="741742" y="2356576"/>
            <a:ext cx="1397000" cy="1397000"/>
          </a:xfrm>
          <a:prstGeom prst="rect">
            <a:avLst/>
          </a:prstGeom>
          <a:solidFill>
            <a:srgbClr val="003891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Objetivos</a:t>
            </a:r>
            <a:r>
              <a:rPr lang="en-US"/>
              <a:t> del </a:t>
            </a:r>
            <a:r>
              <a:rPr lang="en-US" err="1"/>
              <a:t>estudio</a:t>
            </a:r>
            <a:r>
              <a:rPr lang="en-US"/>
              <a:t> de </a:t>
            </a:r>
            <a:r>
              <a:rPr lang="en-US" err="1"/>
              <a:t>viabilidad</a:t>
            </a:r>
            <a:endParaRPr lang="en-US"/>
          </a:p>
        </p:txBody>
      </p:sp>
      <p:sp>
        <p:nvSpPr>
          <p:cNvPr id="355332" name="Google Shape;1926;p143"/>
          <p:cNvSpPr txBox="1">
            <a:spLocks noChangeArrowheads="1"/>
          </p:cNvSpPr>
          <p:nvPr/>
        </p:nvSpPr>
        <p:spPr bwMode="auto">
          <a:xfrm>
            <a:off x="715616" y="2670175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3600">
                <a:solidFill>
                  <a:srgbClr val="FFFFFF"/>
                </a:solidFill>
                <a:latin typeface="Open Sans" charset="0"/>
                <a:sym typeface="Open Sans" charset="0"/>
              </a:rPr>
              <a:t>e</a:t>
            </a:r>
            <a:endParaRPr lang="x-none" altLang="x-none" sz="700"/>
          </a:p>
        </p:txBody>
      </p:sp>
      <p:sp>
        <p:nvSpPr>
          <p:cNvPr id="355334" name="Google Shape;1928;p143"/>
          <p:cNvSpPr txBox="1">
            <a:spLocks noChangeArrowheads="1"/>
          </p:cNvSpPr>
          <p:nvPr/>
        </p:nvSpPr>
        <p:spPr bwMode="auto">
          <a:xfrm>
            <a:off x="715616" y="4524375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36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I</a:t>
            </a:r>
            <a:endParaRPr lang="x-none" altLang="x-none" sz="700"/>
          </a:p>
        </p:txBody>
      </p:sp>
      <p:sp>
        <p:nvSpPr>
          <p:cNvPr id="355339" name="Google Shape;1933;p143"/>
          <p:cNvSpPr txBox="1">
            <a:spLocks noChangeArrowheads="1"/>
          </p:cNvSpPr>
          <p:nvPr/>
        </p:nvSpPr>
        <p:spPr bwMode="auto">
          <a:xfrm>
            <a:off x="2557116" y="2305050"/>
            <a:ext cx="267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ETAPA DE TRABAJO</a:t>
            </a:r>
          </a:p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FASE</a:t>
            </a:r>
          </a:p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pic>
        <p:nvPicPr>
          <p:cNvPr id="19" name="0 Imagen" descr="formulacion-y-evaluacion-de-proyect-os-15-728.jpg"/>
          <p:cNvPicPr/>
          <p:nvPr/>
        </p:nvPicPr>
        <p:blipFill>
          <a:blip r:embed="rId3" cstate="print"/>
          <a:srcRect t="14523"/>
          <a:stretch>
            <a:fillRect/>
          </a:stretch>
        </p:blipFill>
        <p:spPr>
          <a:xfrm>
            <a:off x="4515988" y="2250746"/>
            <a:ext cx="7379920" cy="3758168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8053089" y="3402875"/>
            <a:ext cx="3816424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UY"/>
          </a:p>
        </p:txBody>
      </p:sp>
    </p:spTree>
    <p:extLst>
      <p:ext uri="{BB962C8B-B14F-4D97-AF65-F5344CB8AC3E}">
        <p14:creationId xmlns:p14="http://schemas.microsoft.com/office/powerpoint/2010/main" val="158436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3" name="Google Shape;1927;p143"/>
          <p:cNvSpPr>
            <a:spLocks noChangeArrowheads="1"/>
          </p:cNvSpPr>
          <p:nvPr/>
        </p:nvSpPr>
        <p:spPr bwMode="auto">
          <a:xfrm>
            <a:off x="741742" y="2356576"/>
            <a:ext cx="1397000" cy="1397000"/>
          </a:xfrm>
          <a:prstGeom prst="rect">
            <a:avLst/>
          </a:prstGeom>
          <a:solidFill>
            <a:srgbClr val="003891"/>
          </a:solidFill>
          <a:ln>
            <a:noFill/>
          </a:ln>
        </p:spPr>
        <p:txBody>
          <a:bodyPr lIns="25400" tIns="25400" rIns="25400" bIns="2540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buClr>
                <a:srgbClr val="FFFFFF"/>
              </a:buClr>
              <a:buSzPts val="3200"/>
            </a:pPr>
            <a:endParaRPr lang="x-none" altLang="x-none" sz="1600">
              <a:solidFill>
                <a:srgbClr val="FFFFFF"/>
              </a:solidFill>
              <a:latin typeface="Helvetica Neue Light" charset="0"/>
              <a:ea typeface="Helvetica Neue Light" charset="0"/>
              <a:cs typeface="Helvetica Neue Light" charset="0"/>
              <a:sym typeface="Helvetica Neue Light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Objetivos</a:t>
            </a:r>
            <a:r>
              <a:rPr lang="en-US"/>
              <a:t> del </a:t>
            </a:r>
            <a:r>
              <a:rPr lang="en-US" err="1"/>
              <a:t>estudio</a:t>
            </a:r>
            <a:r>
              <a:rPr lang="en-US"/>
              <a:t> de </a:t>
            </a:r>
            <a:r>
              <a:rPr lang="en-US" err="1"/>
              <a:t>viabilidad</a:t>
            </a:r>
            <a:endParaRPr lang="en-US"/>
          </a:p>
        </p:txBody>
      </p:sp>
      <p:sp>
        <p:nvSpPr>
          <p:cNvPr id="355332" name="Google Shape;1926;p143"/>
          <p:cNvSpPr txBox="1">
            <a:spLocks noChangeArrowheads="1"/>
          </p:cNvSpPr>
          <p:nvPr/>
        </p:nvSpPr>
        <p:spPr bwMode="auto">
          <a:xfrm>
            <a:off x="715616" y="2670175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3600" err="1">
                <a:solidFill>
                  <a:srgbClr val="FFFFFF"/>
                </a:solidFill>
                <a:latin typeface="Open Sans" charset="0"/>
                <a:sym typeface="Open Sans" charset="0"/>
              </a:rPr>
              <a:t>i</a:t>
            </a:r>
            <a:endParaRPr lang="x-none" altLang="x-none" sz="700"/>
          </a:p>
        </p:txBody>
      </p:sp>
      <p:sp>
        <p:nvSpPr>
          <p:cNvPr id="355334" name="Google Shape;1928;p143"/>
          <p:cNvSpPr txBox="1">
            <a:spLocks noChangeArrowheads="1"/>
          </p:cNvSpPr>
          <p:nvPr/>
        </p:nvSpPr>
        <p:spPr bwMode="auto">
          <a:xfrm>
            <a:off x="715616" y="4524375"/>
            <a:ext cx="13970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 anchor="ctr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rgbClr val="FFFFFF"/>
              </a:buClr>
              <a:buSzPts val="7200"/>
            </a:pPr>
            <a:r>
              <a:rPr lang="en-US" altLang="x-none" sz="3600">
                <a:solidFill>
                  <a:srgbClr val="FFFFFF"/>
                </a:solidFill>
                <a:latin typeface="Open Sans" charset="0"/>
                <a:ea typeface="Open Sans" charset="0"/>
                <a:cs typeface="Open Sans" charset="0"/>
                <a:sym typeface="Open Sans" charset="0"/>
              </a:rPr>
              <a:t>I</a:t>
            </a:r>
            <a:endParaRPr lang="x-none" altLang="x-none" sz="700"/>
          </a:p>
        </p:txBody>
      </p:sp>
      <p:sp>
        <p:nvSpPr>
          <p:cNvPr id="355339" name="Google Shape;1933;p143"/>
          <p:cNvSpPr txBox="1">
            <a:spLocks noChangeArrowheads="1"/>
          </p:cNvSpPr>
          <p:nvPr/>
        </p:nvSpPr>
        <p:spPr bwMode="auto">
          <a:xfrm>
            <a:off x="2557116" y="2305050"/>
            <a:ext cx="26797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50" tIns="22850" rIns="22850" bIns="22850"/>
          <a:lstStyle>
            <a:lvl1pPr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1pPr>
            <a:lvl2pPr marL="742950" indent="-28575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marL="11430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marL="16002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marL="2057400" indent="-228600"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charset="0"/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INSPECIÓN</a:t>
            </a:r>
          </a:p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r>
              <a:rPr lang="en-US" altLang="x-none" sz="1500" b="1">
                <a:solidFill>
                  <a:srgbClr val="151314"/>
                </a:solidFill>
                <a:latin typeface="TheSans B7" charset="0"/>
                <a:ea typeface="TheSans B7" charset="0"/>
                <a:cs typeface="TheSans B7" charset="0"/>
                <a:sym typeface="Open Sans" charset="0"/>
              </a:rPr>
              <a:t>COORDINACIÓN</a:t>
            </a:r>
          </a:p>
          <a:p>
            <a:pPr eaLnBrk="1" hangingPunct="1">
              <a:lnSpc>
                <a:spcPct val="120000"/>
              </a:lnSpc>
              <a:buClr>
                <a:srgbClr val="151314"/>
              </a:buClr>
              <a:buSzPts val="3000"/>
            </a:pPr>
            <a:endParaRPr lang="x-none" altLang="x-none" sz="700" b="1">
              <a:latin typeface="TheSans B7" charset="0"/>
              <a:ea typeface="TheSans B7" charset="0"/>
              <a:cs typeface="TheSans B7" charset="0"/>
            </a:endParaRPr>
          </a:p>
        </p:txBody>
      </p:sp>
      <p:pic>
        <p:nvPicPr>
          <p:cNvPr id="12" name="11 Imagen" descr="layout_set_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431" y="4007403"/>
            <a:ext cx="1071917" cy="432048"/>
          </a:xfrm>
          <a:prstGeom prst="rect">
            <a:avLst/>
          </a:prstGeom>
        </p:spPr>
      </p:pic>
      <p:pic>
        <p:nvPicPr>
          <p:cNvPr id="13" name="12 Imagen" descr="logo_mvotm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15568" y="3863387"/>
            <a:ext cx="1118354" cy="648072"/>
          </a:xfrm>
          <a:prstGeom prst="rect">
            <a:avLst/>
          </a:prstGeom>
        </p:spPr>
      </p:pic>
      <p:pic>
        <p:nvPicPr>
          <p:cNvPr id="14" name="13 Imagen" descr="IM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1712" y="3935395"/>
            <a:ext cx="567063" cy="504056"/>
          </a:xfrm>
          <a:prstGeom prst="rect">
            <a:avLst/>
          </a:prstGeom>
        </p:spPr>
      </p:pic>
      <p:pic>
        <p:nvPicPr>
          <p:cNvPr id="15" name="14 Imagen" descr="Logo_Vialidad_Nacional_-_Argentin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79864" y="3791379"/>
            <a:ext cx="619646" cy="700579"/>
          </a:xfrm>
          <a:prstGeom prst="rect">
            <a:avLst/>
          </a:prstGeom>
        </p:spPr>
      </p:pic>
      <p:pic>
        <p:nvPicPr>
          <p:cNvPr id="16" name="15 Imagen" descr="Gobierno-Provincial-Corriente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59984" y="3863387"/>
            <a:ext cx="1133885" cy="645412"/>
          </a:xfrm>
          <a:prstGeom prst="rect">
            <a:avLst/>
          </a:prstGeom>
        </p:spPr>
      </p:pic>
      <p:pic>
        <p:nvPicPr>
          <p:cNvPr id="17" name="16 Imagen" descr="1-Cor-MonteCaseros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64040" y="4583467"/>
            <a:ext cx="445550" cy="576064"/>
          </a:xfrm>
          <a:prstGeom prst="rect">
            <a:avLst/>
          </a:prstGeom>
        </p:spPr>
      </p:pic>
      <p:pic>
        <p:nvPicPr>
          <p:cNvPr id="18" name="17 Imagen" descr="logo municipi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59584" y="4655475"/>
            <a:ext cx="504056" cy="504056"/>
          </a:xfrm>
          <a:prstGeom prst="rect">
            <a:avLst/>
          </a:prstGeom>
        </p:spPr>
      </p:pic>
      <p:pic>
        <p:nvPicPr>
          <p:cNvPr id="20" name="19 Imagen" descr="ica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00144" y="3863387"/>
            <a:ext cx="777985" cy="617202"/>
          </a:xfrm>
          <a:prstGeom prst="rect">
            <a:avLst/>
          </a:prstGeom>
        </p:spPr>
      </p:pic>
      <p:pic>
        <p:nvPicPr>
          <p:cNvPr id="21" name="20 Imagen" descr="Isologotipo CARU - FINAL COLOR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22786" y="2299063"/>
            <a:ext cx="1119698" cy="86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628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les b2b">
      <a:dk1>
        <a:srgbClr val="000000"/>
      </a:dk1>
      <a:lt1>
        <a:srgbClr val="FFFFFF"/>
      </a:lt1>
      <a:dk2>
        <a:srgbClr val="135A9B"/>
      </a:dk2>
      <a:lt2>
        <a:srgbClr val="E7E6E6"/>
      </a:lt2>
      <a:accent1>
        <a:srgbClr val="5B9BD5"/>
      </a:accent1>
      <a:accent2>
        <a:srgbClr val="FFC000"/>
      </a:accent2>
      <a:accent3>
        <a:srgbClr val="757070"/>
      </a:accent3>
      <a:accent4>
        <a:srgbClr val="70AD47"/>
      </a:accent4>
      <a:accent5>
        <a:srgbClr val="C490AA"/>
      </a:accent5>
      <a:accent6>
        <a:srgbClr val="70AD47"/>
      </a:accent6>
      <a:hlink>
        <a:srgbClr val="9CC3E5"/>
      </a:hlink>
      <a:folHlink>
        <a:srgbClr val="8496B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7294</TotalTime>
  <Words>2289</Words>
  <Application>Microsoft Office PowerPoint</Application>
  <PresentationFormat>Panorámica</PresentationFormat>
  <Paragraphs>387</Paragraphs>
  <Slides>45</Slides>
  <Notes>45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9" baseType="lpstr">
      <vt:lpstr>Arial</vt:lpstr>
      <vt:lpstr>Calibri</vt:lpstr>
      <vt:lpstr>Helvetica Neue</vt:lpstr>
      <vt:lpstr>Helvetica Neue Light</vt:lpstr>
      <vt:lpstr>Lato</vt:lpstr>
      <vt:lpstr>Montserrat Black</vt:lpstr>
      <vt:lpstr>Open Sans</vt:lpstr>
      <vt:lpstr>Philosopher</vt:lpstr>
      <vt:lpstr>TheSans B4 SemiLight</vt:lpstr>
      <vt:lpstr>TheSans B5 Plain</vt:lpstr>
      <vt:lpstr>TheSans B6 SemiBold</vt:lpstr>
      <vt:lpstr>TheSans B7</vt:lpstr>
      <vt:lpstr>TheSans B8 ExtraBold</vt:lpstr>
      <vt:lpstr>Office Theme</vt:lpstr>
      <vt:lpstr>Puente Internacional  Monte Caseros (RA) y Bella Unión (ROU)</vt:lpstr>
      <vt:lpstr>CONTENIDO</vt:lpstr>
      <vt:lpstr>Antecedentes</vt:lpstr>
      <vt:lpstr>Antecedentes</vt:lpstr>
      <vt:lpstr>Antecedentes</vt:lpstr>
      <vt:lpstr>Presentación de PowerPoint</vt:lpstr>
      <vt:lpstr>Objetivos del estudio de viabilidad</vt:lpstr>
      <vt:lpstr>Objetivos del estudio de viabilidad</vt:lpstr>
      <vt:lpstr>Objetivos del estudio de viabilidad</vt:lpstr>
      <vt:lpstr>Descripción de los  Estudios</vt:lpstr>
      <vt:lpstr>Descripción de los  Estudios</vt:lpstr>
      <vt:lpstr>Descripción de los  Estudios</vt:lpstr>
      <vt:lpstr>Descripción de los Estudios</vt:lpstr>
      <vt:lpstr>Descripción de los Estudios</vt:lpstr>
      <vt:lpstr>Descripción de los  Estudios</vt:lpstr>
      <vt:lpstr>Descripción de los  Estudios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Ingeniería</vt:lpstr>
      <vt:lpstr>Descripción de los  Estudios</vt:lpstr>
      <vt:lpstr>Impactos Ambientales</vt:lpstr>
      <vt:lpstr>Impactos significativos</vt:lpstr>
      <vt:lpstr>Impactos significativos</vt:lpstr>
      <vt:lpstr>Impactos significativos</vt:lpstr>
      <vt:lpstr>Costo de Obra</vt:lpstr>
      <vt:lpstr>Indicadores</vt:lpstr>
      <vt:lpstr>Indicadores</vt:lpstr>
      <vt:lpstr>Indicadores</vt:lpstr>
      <vt:lpstr>Indicadores</vt:lpstr>
      <vt:lpstr>Principales aspectos Definiciones</vt:lpstr>
      <vt:lpstr>Principales aspectos Definiciones</vt:lpstr>
      <vt:lpstr>Principales aspectos Definiciones</vt:lpstr>
      <vt:lpstr>Principales aspectos Definiciones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B2B</dc:title>
  <dc:creator>ASAD</dc:creator>
  <cp:lastModifiedBy>SUM CARU</cp:lastModifiedBy>
  <cp:revision>183</cp:revision>
  <cp:lastPrinted>2021-03-09T17:24:02Z</cp:lastPrinted>
  <dcterms:modified xsi:type="dcterms:W3CDTF">2021-08-31T15:07:08Z</dcterms:modified>
</cp:coreProperties>
</file>